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69" r:id="rId5"/>
    <p:sldId id="271" r:id="rId6"/>
    <p:sldId id="366" r:id="rId7"/>
    <p:sldId id="291" r:id="rId8"/>
    <p:sldId id="262" r:id="rId9"/>
    <p:sldId id="265" r:id="rId10"/>
    <p:sldId id="282" r:id="rId11"/>
    <p:sldId id="285" r:id="rId12"/>
    <p:sldId id="304" r:id="rId13"/>
    <p:sldId id="319" r:id="rId14"/>
    <p:sldId id="321" r:id="rId15"/>
    <p:sldId id="324" r:id="rId16"/>
    <p:sldId id="327" r:id="rId17"/>
    <p:sldId id="371" r:id="rId18"/>
    <p:sldId id="339" r:id="rId19"/>
    <p:sldId id="341" r:id="rId20"/>
    <p:sldId id="343" r:id="rId21"/>
    <p:sldId id="345" r:id="rId22"/>
    <p:sldId id="372" r:id="rId23"/>
    <p:sldId id="365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C842AC-1F25-4CCF-B1E9-4F64E262A043}" v="463" dt="2020-06-08T18:57:49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2083" autoAdjust="0"/>
  </p:normalViewPr>
  <p:slideViewPr>
    <p:cSldViewPr snapToGrid="0">
      <p:cViewPr varScale="1">
        <p:scale>
          <a:sx n="42" d="100"/>
          <a:sy n="42" d="100"/>
        </p:scale>
        <p:origin x="18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gel, Lisa" userId="eb76e6d0-1b05-4acb-bcc9-c37c6dbc1b3f" providerId="ADAL" clId="{78C842AC-1F25-4CCF-B1E9-4F64E262A043}"/>
    <pc:docChg chg="custSel addSld delSld modSld">
      <pc:chgData name="Sagel, Lisa" userId="eb76e6d0-1b05-4acb-bcc9-c37c6dbc1b3f" providerId="ADAL" clId="{78C842AC-1F25-4CCF-B1E9-4F64E262A043}" dt="2020-06-09T18:10:55.979" v="230" actId="478"/>
      <pc:docMkLst>
        <pc:docMk/>
      </pc:docMkLst>
      <pc:sldChg chg="modSp modNotesTx">
        <pc:chgData name="Sagel, Lisa" userId="eb76e6d0-1b05-4acb-bcc9-c37c6dbc1b3f" providerId="ADAL" clId="{78C842AC-1F25-4CCF-B1E9-4F64E262A043}" dt="2020-06-08T18:55:54.074" v="138" actId="255"/>
        <pc:sldMkLst>
          <pc:docMk/>
          <pc:sldMk cId="0" sldId="262"/>
        </pc:sldMkLst>
        <pc:spChg chg="mod">
          <ac:chgData name="Sagel, Lisa" userId="eb76e6d0-1b05-4acb-bcc9-c37c6dbc1b3f" providerId="ADAL" clId="{78C842AC-1F25-4CCF-B1E9-4F64E262A043}" dt="2020-06-08T18:55:54.074" v="138" actId="255"/>
          <ac:spMkLst>
            <pc:docMk/>
            <pc:sldMk cId="0" sldId="262"/>
            <ac:spMk id="3" creationId="{00000000-0000-0000-0000-000000000000}"/>
          </ac:spMkLst>
        </pc:spChg>
      </pc:sldChg>
      <pc:sldChg chg="modSp modNotesTx">
        <pc:chgData name="Sagel, Lisa" userId="eb76e6d0-1b05-4acb-bcc9-c37c6dbc1b3f" providerId="ADAL" clId="{78C842AC-1F25-4CCF-B1E9-4F64E262A043}" dt="2020-06-08T18:55:59.009" v="139" actId="255"/>
        <pc:sldMkLst>
          <pc:docMk/>
          <pc:sldMk cId="0" sldId="265"/>
        </pc:sldMkLst>
        <pc:spChg chg="mod">
          <ac:chgData name="Sagel, Lisa" userId="eb76e6d0-1b05-4acb-bcc9-c37c6dbc1b3f" providerId="ADAL" clId="{78C842AC-1F25-4CCF-B1E9-4F64E262A043}" dt="2020-06-08T18:55:59.009" v="139" actId="255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Sagel, Lisa" userId="eb76e6d0-1b05-4acb-bcc9-c37c6dbc1b3f" providerId="ADAL" clId="{78C842AC-1F25-4CCF-B1E9-4F64E262A043}" dt="2020-06-09T02:21:21.214" v="229" actId="6549"/>
        <pc:sldMkLst>
          <pc:docMk/>
          <pc:sldMk cId="2971372" sldId="271"/>
        </pc:sldMkLst>
        <pc:spChg chg="mod">
          <ac:chgData name="Sagel, Lisa" userId="eb76e6d0-1b05-4acb-bcc9-c37c6dbc1b3f" providerId="ADAL" clId="{78C842AC-1F25-4CCF-B1E9-4F64E262A043}" dt="2020-06-09T02:21:21.214" v="229" actId="6549"/>
          <ac:spMkLst>
            <pc:docMk/>
            <pc:sldMk cId="2971372" sldId="271"/>
            <ac:spMk id="3" creationId="{AB46C456-1F36-4AD3-8574-3863856518C4}"/>
          </ac:spMkLst>
        </pc:spChg>
      </pc:sldChg>
      <pc:sldChg chg="modSp modNotesTx">
        <pc:chgData name="Sagel, Lisa" userId="eb76e6d0-1b05-4acb-bcc9-c37c6dbc1b3f" providerId="ADAL" clId="{78C842AC-1F25-4CCF-B1E9-4F64E262A043}" dt="2020-06-08T18:56:24.748" v="161" actId="255"/>
        <pc:sldMkLst>
          <pc:docMk/>
          <pc:sldMk cId="0" sldId="282"/>
        </pc:sldMkLst>
        <pc:spChg chg="mod">
          <ac:chgData name="Sagel, Lisa" userId="eb76e6d0-1b05-4acb-bcc9-c37c6dbc1b3f" providerId="ADAL" clId="{78C842AC-1F25-4CCF-B1E9-4F64E262A043}" dt="2020-06-08T18:56:24.748" v="161" actId="255"/>
          <ac:spMkLst>
            <pc:docMk/>
            <pc:sldMk cId="0" sldId="282"/>
            <ac:spMk id="3" creationId="{00000000-0000-0000-0000-000000000000}"/>
          </ac:spMkLst>
        </pc:spChg>
        <pc:graphicFrameChg chg="mod">
          <ac:chgData name="Sagel, Lisa" userId="eb76e6d0-1b05-4acb-bcc9-c37c6dbc1b3f" providerId="ADAL" clId="{78C842AC-1F25-4CCF-B1E9-4F64E262A043}" dt="2020-06-08T18:56:14.359" v="160" actId="1035"/>
          <ac:graphicFrameMkLst>
            <pc:docMk/>
            <pc:sldMk cId="0" sldId="282"/>
            <ac:graphicFrameMk id="10" creationId="{00000000-0000-0000-0000-000000000000}"/>
          </ac:graphicFrameMkLst>
        </pc:graphicFrameChg>
      </pc:sldChg>
      <pc:sldChg chg="modSp modNotesTx">
        <pc:chgData name="Sagel, Lisa" userId="eb76e6d0-1b05-4acb-bcc9-c37c6dbc1b3f" providerId="ADAL" clId="{78C842AC-1F25-4CCF-B1E9-4F64E262A043}" dt="2020-06-08T18:56:07.697" v="140" actId="255"/>
        <pc:sldMkLst>
          <pc:docMk/>
          <pc:sldMk cId="0" sldId="285"/>
        </pc:sldMkLst>
        <pc:spChg chg="mod">
          <ac:chgData name="Sagel, Lisa" userId="eb76e6d0-1b05-4acb-bcc9-c37c6dbc1b3f" providerId="ADAL" clId="{78C842AC-1F25-4CCF-B1E9-4F64E262A043}" dt="2020-06-08T18:56:07.697" v="140" actId="255"/>
          <ac:spMkLst>
            <pc:docMk/>
            <pc:sldMk cId="0" sldId="285"/>
            <ac:spMk id="3" creationId="{00000000-0000-0000-0000-000000000000}"/>
          </ac:spMkLst>
        </pc:spChg>
      </pc:sldChg>
      <pc:sldChg chg="modSp modNotesTx">
        <pc:chgData name="Sagel, Lisa" userId="eb76e6d0-1b05-4acb-bcc9-c37c6dbc1b3f" providerId="ADAL" clId="{78C842AC-1F25-4CCF-B1E9-4F64E262A043}" dt="2020-06-08T18:55:48.937" v="137" actId="255"/>
        <pc:sldMkLst>
          <pc:docMk/>
          <pc:sldMk cId="0" sldId="291"/>
        </pc:sldMkLst>
        <pc:spChg chg="mod">
          <ac:chgData name="Sagel, Lisa" userId="eb76e6d0-1b05-4acb-bcc9-c37c6dbc1b3f" providerId="ADAL" clId="{78C842AC-1F25-4CCF-B1E9-4F64E262A043}" dt="2020-06-08T18:55:48.937" v="137" actId="255"/>
          <ac:spMkLst>
            <pc:docMk/>
            <pc:sldMk cId="0" sldId="291"/>
            <ac:spMk id="3" creationId="{00000000-0000-0000-0000-000000000000}"/>
          </ac:spMkLst>
        </pc:spChg>
      </pc:sldChg>
      <pc:sldChg chg="modSp modNotesTx">
        <pc:chgData name="Sagel, Lisa" userId="eb76e6d0-1b05-4acb-bcc9-c37c6dbc1b3f" providerId="ADAL" clId="{78C842AC-1F25-4CCF-B1E9-4F64E262A043}" dt="2020-06-08T18:57:49.057" v="173" actId="1076"/>
        <pc:sldMkLst>
          <pc:docMk/>
          <pc:sldMk cId="0" sldId="304"/>
        </pc:sldMkLst>
        <pc:spChg chg="mod">
          <ac:chgData name="Sagel, Lisa" userId="eb76e6d0-1b05-4acb-bcc9-c37c6dbc1b3f" providerId="ADAL" clId="{78C842AC-1F25-4CCF-B1E9-4F64E262A043}" dt="2020-06-08T18:57:46.713" v="172" actId="255"/>
          <ac:spMkLst>
            <pc:docMk/>
            <pc:sldMk cId="0" sldId="304"/>
            <ac:spMk id="3" creationId="{00000000-0000-0000-0000-000000000000}"/>
          </ac:spMkLst>
        </pc:spChg>
        <pc:graphicFrameChg chg="mod">
          <ac:chgData name="Sagel, Lisa" userId="eb76e6d0-1b05-4acb-bcc9-c37c6dbc1b3f" providerId="ADAL" clId="{78C842AC-1F25-4CCF-B1E9-4F64E262A043}" dt="2020-06-08T18:57:49.057" v="173" actId="1076"/>
          <ac:graphicFrameMkLst>
            <pc:docMk/>
            <pc:sldMk cId="0" sldId="304"/>
            <ac:graphicFrameMk id="10" creationId="{00000000-0000-0000-0000-000000000000}"/>
          </ac:graphicFrameMkLst>
        </pc:graphicFrameChg>
      </pc:sldChg>
      <pc:sldChg chg="modSp modNotesTx">
        <pc:chgData name="Sagel, Lisa" userId="eb76e6d0-1b05-4acb-bcc9-c37c6dbc1b3f" providerId="ADAL" clId="{78C842AC-1F25-4CCF-B1E9-4F64E262A043}" dt="2020-06-08T18:57:38.364" v="170" actId="255"/>
        <pc:sldMkLst>
          <pc:docMk/>
          <pc:sldMk cId="0" sldId="319"/>
        </pc:sldMkLst>
        <pc:spChg chg="mod">
          <ac:chgData name="Sagel, Lisa" userId="eb76e6d0-1b05-4acb-bcc9-c37c6dbc1b3f" providerId="ADAL" clId="{78C842AC-1F25-4CCF-B1E9-4F64E262A043}" dt="2020-06-08T18:57:38.364" v="170" actId="255"/>
          <ac:spMkLst>
            <pc:docMk/>
            <pc:sldMk cId="0" sldId="319"/>
            <ac:spMk id="3" creationId="{00000000-0000-0000-0000-000000000000}"/>
          </ac:spMkLst>
        </pc:spChg>
      </pc:sldChg>
      <pc:sldChg chg="modSp modNotesTx">
        <pc:chgData name="Sagel, Lisa" userId="eb76e6d0-1b05-4acb-bcc9-c37c6dbc1b3f" providerId="ADAL" clId="{78C842AC-1F25-4CCF-B1E9-4F64E262A043}" dt="2020-06-08T18:57:29.747" v="169" actId="255"/>
        <pc:sldMkLst>
          <pc:docMk/>
          <pc:sldMk cId="0" sldId="321"/>
        </pc:sldMkLst>
        <pc:spChg chg="mod">
          <ac:chgData name="Sagel, Lisa" userId="eb76e6d0-1b05-4acb-bcc9-c37c6dbc1b3f" providerId="ADAL" clId="{78C842AC-1F25-4CCF-B1E9-4F64E262A043}" dt="2020-06-08T18:57:29.747" v="169" actId="255"/>
          <ac:spMkLst>
            <pc:docMk/>
            <pc:sldMk cId="0" sldId="321"/>
            <ac:spMk id="3" creationId="{00000000-0000-0000-0000-000000000000}"/>
          </ac:spMkLst>
        </pc:spChg>
      </pc:sldChg>
      <pc:sldChg chg="modSp modNotesTx">
        <pc:chgData name="Sagel, Lisa" userId="eb76e6d0-1b05-4acb-bcc9-c37c6dbc1b3f" providerId="ADAL" clId="{78C842AC-1F25-4CCF-B1E9-4F64E262A043}" dt="2020-06-08T18:57:24.758" v="168" actId="255"/>
        <pc:sldMkLst>
          <pc:docMk/>
          <pc:sldMk cId="0" sldId="324"/>
        </pc:sldMkLst>
        <pc:spChg chg="mod">
          <ac:chgData name="Sagel, Lisa" userId="eb76e6d0-1b05-4acb-bcc9-c37c6dbc1b3f" providerId="ADAL" clId="{78C842AC-1F25-4CCF-B1E9-4F64E262A043}" dt="2020-06-08T18:57:24.758" v="168" actId="255"/>
          <ac:spMkLst>
            <pc:docMk/>
            <pc:sldMk cId="0" sldId="324"/>
            <ac:spMk id="3" creationId="{00000000-0000-0000-0000-000000000000}"/>
          </ac:spMkLst>
        </pc:spChg>
      </pc:sldChg>
      <pc:sldChg chg="modSp modNotesTx">
        <pc:chgData name="Sagel, Lisa" userId="eb76e6d0-1b05-4acb-bcc9-c37c6dbc1b3f" providerId="ADAL" clId="{78C842AC-1F25-4CCF-B1E9-4F64E262A043}" dt="2020-06-08T18:57:16.868" v="167" actId="255"/>
        <pc:sldMkLst>
          <pc:docMk/>
          <pc:sldMk cId="0" sldId="327"/>
        </pc:sldMkLst>
        <pc:spChg chg="mod">
          <ac:chgData name="Sagel, Lisa" userId="eb76e6d0-1b05-4acb-bcc9-c37c6dbc1b3f" providerId="ADAL" clId="{78C842AC-1F25-4CCF-B1E9-4F64E262A043}" dt="2020-06-08T18:57:16.868" v="167" actId="255"/>
          <ac:spMkLst>
            <pc:docMk/>
            <pc:sldMk cId="0" sldId="327"/>
            <ac:spMk id="3" creationId="{00000000-0000-0000-0000-000000000000}"/>
          </ac:spMkLst>
        </pc:spChg>
      </pc:sldChg>
      <pc:sldChg chg="modSp">
        <pc:chgData name="Sagel, Lisa" userId="eb76e6d0-1b05-4acb-bcc9-c37c6dbc1b3f" providerId="ADAL" clId="{78C842AC-1F25-4CCF-B1E9-4F64E262A043}" dt="2020-06-08T18:57:10.994" v="166" actId="255"/>
        <pc:sldMkLst>
          <pc:docMk/>
          <pc:sldMk cId="0" sldId="339"/>
        </pc:sldMkLst>
        <pc:spChg chg="mod">
          <ac:chgData name="Sagel, Lisa" userId="eb76e6d0-1b05-4acb-bcc9-c37c6dbc1b3f" providerId="ADAL" clId="{78C842AC-1F25-4CCF-B1E9-4F64E262A043}" dt="2020-06-08T18:57:10.994" v="166" actId="255"/>
          <ac:spMkLst>
            <pc:docMk/>
            <pc:sldMk cId="0" sldId="339"/>
            <ac:spMk id="3" creationId="{00000000-0000-0000-0000-000000000000}"/>
          </ac:spMkLst>
        </pc:spChg>
      </pc:sldChg>
      <pc:sldChg chg="modSp">
        <pc:chgData name="Sagel, Lisa" userId="eb76e6d0-1b05-4acb-bcc9-c37c6dbc1b3f" providerId="ADAL" clId="{78C842AC-1F25-4CCF-B1E9-4F64E262A043}" dt="2020-06-08T18:57:00.279" v="165" actId="255"/>
        <pc:sldMkLst>
          <pc:docMk/>
          <pc:sldMk cId="0" sldId="341"/>
        </pc:sldMkLst>
        <pc:spChg chg="mod">
          <ac:chgData name="Sagel, Lisa" userId="eb76e6d0-1b05-4acb-bcc9-c37c6dbc1b3f" providerId="ADAL" clId="{78C842AC-1F25-4CCF-B1E9-4F64E262A043}" dt="2020-06-08T18:57:00.279" v="165" actId="255"/>
          <ac:spMkLst>
            <pc:docMk/>
            <pc:sldMk cId="0" sldId="341"/>
            <ac:spMk id="3" creationId="{00000000-0000-0000-0000-000000000000}"/>
          </ac:spMkLst>
        </pc:spChg>
      </pc:sldChg>
      <pc:sldChg chg="modSp">
        <pc:chgData name="Sagel, Lisa" userId="eb76e6d0-1b05-4acb-bcc9-c37c6dbc1b3f" providerId="ADAL" clId="{78C842AC-1F25-4CCF-B1E9-4F64E262A043}" dt="2020-06-08T18:56:55.071" v="164" actId="255"/>
        <pc:sldMkLst>
          <pc:docMk/>
          <pc:sldMk cId="0" sldId="343"/>
        </pc:sldMkLst>
        <pc:spChg chg="mod">
          <ac:chgData name="Sagel, Lisa" userId="eb76e6d0-1b05-4acb-bcc9-c37c6dbc1b3f" providerId="ADAL" clId="{78C842AC-1F25-4CCF-B1E9-4F64E262A043}" dt="2020-06-05T15:25:14.828" v="18" actId="207"/>
          <ac:spMkLst>
            <pc:docMk/>
            <pc:sldMk cId="0" sldId="343"/>
            <ac:spMk id="2" creationId="{00000000-0000-0000-0000-000000000000}"/>
          </ac:spMkLst>
        </pc:spChg>
        <pc:spChg chg="mod">
          <ac:chgData name="Sagel, Lisa" userId="eb76e6d0-1b05-4acb-bcc9-c37c6dbc1b3f" providerId="ADAL" clId="{78C842AC-1F25-4CCF-B1E9-4F64E262A043}" dt="2020-06-08T18:56:55.071" v="164" actId="255"/>
          <ac:spMkLst>
            <pc:docMk/>
            <pc:sldMk cId="0" sldId="343"/>
            <ac:spMk id="3" creationId="{00000000-0000-0000-0000-000000000000}"/>
          </ac:spMkLst>
        </pc:spChg>
      </pc:sldChg>
      <pc:sldChg chg="modSp">
        <pc:chgData name="Sagel, Lisa" userId="eb76e6d0-1b05-4acb-bcc9-c37c6dbc1b3f" providerId="ADAL" clId="{78C842AC-1F25-4CCF-B1E9-4F64E262A043}" dt="2020-06-08T18:56:50.445" v="163" actId="255"/>
        <pc:sldMkLst>
          <pc:docMk/>
          <pc:sldMk cId="0" sldId="345"/>
        </pc:sldMkLst>
        <pc:spChg chg="mod">
          <ac:chgData name="Sagel, Lisa" userId="eb76e6d0-1b05-4acb-bcc9-c37c6dbc1b3f" providerId="ADAL" clId="{78C842AC-1F25-4CCF-B1E9-4F64E262A043}" dt="2020-06-08T18:56:50.445" v="163" actId="255"/>
          <ac:spMkLst>
            <pc:docMk/>
            <pc:sldMk cId="0" sldId="345"/>
            <ac:spMk id="3" creationId="{00000000-0000-0000-0000-000000000000}"/>
          </ac:spMkLst>
        </pc:spChg>
      </pc:sldChg>
      <pc:sldChg chg="modSp">
        <pc:chgData name="Sagel, Lisa" userId="eb76e6d0-1b05-4acb-bcc9-c37c6dbc1b3f" providerId="ADAL" clId="{78C842AC-1F25-4CCF-B1E9-4F64E262A043}" dt="2020-06-08T18:56:44.357" v="162" actId="255"/>
        <pc:sldMkLst>
          <pc:docMk/>
          <pc:sldMk cId="0" sldId="365"/>
        </pc:sldMkLst>
        <pc:spChg chg="mod">
          <ac:chgData name="Sagel, Lisa" userId="eb76e6d0-1b05-4acb-bcc9-c37c6dbc1b3f" providerId="ADAL" clId="{78C842AC-1F25-4CCF-B1E9-4F64E262A043}" dt="2020-06-08T18:56:44.357" v="162" actId="255"/>
          <ac:spMkLst>
            <pc:docMk/>
            <pc:sldMk cId="0" sldId="365"/>
            <ac:spMk id="3" creationId="{00000000-0000-0000-0000-000000000000}"/>
          </ac:spMkLst>
        </pc:spChg>
      </pc:sldChg>
      <pc:sldChg chg="addSp delSp modSp del">
        <pc:chgData name="Sagel, Lisa" userId="eb76e6d0-1b05-4acb-bcc9-c37c6dbc1b3f" providerId="ADAL" clId="{78C842AC-1F25-4CCF-B1E9-4F64E262A043}" dt="2020-06-09T18:10:55.979" v="230" actId="478"/>
        <pc:sldMkLst>
          <pc:docMk/>
          <pc:sldMk cId="2206229641" sldId="366"/>
        </pc:sldMkLst>
        <pc:spChg chg="mod">
          <ac:chgData name="Sagel, Lisa" userId="eb76e6d0-1b05-4acb-bcc9-c37c6dbc1b3f" providerId="ADAL" clId="{78C842AC-1F25-4CCF-B1E9-4F64E262A043}" dt="2020-06-05T15:25:50.108" v="25" actId="20577"/>
          <ac:spMkLst>
            <pc:docMk/>
            <pc:sldMk cId="2206229641" sldId="366"/>
            <ac:spMk id="2" creationId="{00000000-0000-0000-0000-000000000000}"/>
          </ac:spMkLst>
        </pc:spChg>
        <pc:spChg chg="del mod">
          <ac:chgData name="Sagel, Lisa" userId="eb76e6d0-1b05-4acb-bcc9-c37c6dbc1b3f" providerId="ADAL" clId="{78C842AC-1F25-4CCF-B1E9-4F64E262A043}" dt="2020-06-09T18:10:55.979" v="230" actId="478"/>
          <ac:spMkLst>
            <pc:docMk/>
            <pc:sldMk cId="2206229641" sldId="366"/>
            <ac:spMk id="3" creationId="{00000000-0000-0000-0000-000000000000}"/>
          </ac:spMkLst>
        </pc:spChg>
        <pc:spChg chg="add mod">
          <ac:chgData name="Sagel, Lisa" userId="eb76e6d0-1b05-4acb-bcc9-c37c6dbc1b3f" providerId="ADAL" clId="{78C842AC-1F25-4CCF-B1E9-4F64E262A043}" dt="2020-06-09T18:10:55.979" v="230" actId="478"/>
          <ac:spMkLst>
            <pc:docMk/>
            <pc:sldMk cId="2206229641" sldId="366"/>
            <ac:spMk id="7" creationId="{BDA78796-D65E-4F00-9B19-67BACFA83135}"/>
          </ac:spMkLst>
        </pc:spChg>
      </pc:sldChg>
      <pc:sldChg chg="modSp">
        <pc:chgData name="Sagel, Lisa" userId="eb76e6d0-1b05-4acb-bcc9-c37c6dbc1b3f" providerId="ADAL" clId="{78C842AC-1F25-4CCF-B1E9-4F64E262A043}" dt="2020-06-05T15:25:29.377" v="19" actId="20577"/>
        <pc:sldMkLst>
          <pc:docMk/>
          <pc:sldMk cId="2742854522" sldId="372"/>
        </pc:sldMkLst>
        <pc:spChg chg="mod">
          <ac:chgData name="Sagel, Lisa" userId="eb76e6d0-1b05-4acb-bcc9-c37c6dbc1b3f" providerId="ADAL" clId="{78C842AC-1F25-4CCF-B1E9-4F64E262A043}" dt="2020-06-05T15:25:29.377" v="19" actId="20577"/>
          <ac:spMkLst>
            <pc:docMk/>
            <pc:sldMk cId="2742854522" sldId="372"/>
            <ac:spMk id="6" creationId="{45F4037C-4138-4F85-98EB-66A15FF681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  <a:ln w="28575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BACAD4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EE5-4AED-820E-461315C86258}"/>
              </c:ext>
            </c:extLst>
          </c:dPt>
          <c:dPt>
            <c:idx val="1"/>
            <c:bubble3D val="0"/>
            <c:spPr>
              <a:solidFill>
                <a:srgbClr val="75B2D2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EE5-4AED-820E-461315C86258}"/>
              </c:ext>
            </c:extLst>
          </c:dPt>
          <c:dLbls>
            <c:dLbl>
              <c:idx val="0"/>
              <c:layout>
                <c:manualLayout>
                  <c:x val="-9.6525708779645794E-2"/>
                  <c:y val="7.44643785984610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Less than 5 years 12%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E5-4AED-820E-461315C86258}"/>
                </c:ext>
              </c:extLst>
            </c:dLbl>
            <c:dLbl>
              <c:idx val="1"/>
              <c:layout>
                <c:manualLayout>
                  <c:x val="-0.15864900333404278"/>
                  <c:y val="-6.46234283356950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to 15 years </a:t>
                    </a:r>
                    <a:br>
                      <a:rPr lang="en-US" dirty="0"/>
                    </a:br>
                    <a:r>
                      <a:rPr lang="en-US" dirty="0"/>
                      <a:t>39%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E5-4AED-820E-461315C86258}"/>
                </c:ext>
              </c:extLst>
            </c:dLbl>
            <c:dLbl>
              <c:idx val="2"/>
              <c:layout>
                <c:manualLayout>
                  <c:x val="0.1210257501596084"/>
                  <c:y val="-0.198008178932075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 to 25 years </a:t>
                    </a:r>
                    <a:br>
                      <a:rPr lang="en-US" dirty="0"/>
                    </a:br>
                    <a:r>
                      <a:rPr lang="en-US" dirty="0"/>
                      <a:t>22%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E5-4AED-820E-461315C86258}"/>
                </c:ext>
              </c:extLst>
            </c:dLbl>
            <c:dLbl>
              <c:idx val="3"/>
              <c:layout>
                <c:manualLayout>
                  <c:x val="0.16676730864722988"/>
                  <c:y val="0.2119323175434505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More than 25 years  27%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E5-4AED-820E-461315C862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Less than 5 years</c:v>
                </c:pt>
                <c:pt idx="1">
                  <c:v>5 to 15 years</c:v>
                </c:pt>
                <c:pt idx="2">
                  <c:v>16 to 25 years</c:v>
                </c:pt>
                <c:pt idx="3">
                  <c:v>More than 25 years </c:v>
                </c:pt>
              </c:strCache>
            </c:strRef>
          </c:cat>
          <c:val>
            <c:numRef>
              <c:f>Sheet1!$B$2:$B$5</c:f>
              <c:numCache>
                <c:formatCode>0.##%</c:formatCode>
                <c:ptCount val="4"/>
                <c:pt idx="0">
                  <c:v>0.1216</c:v>
                </c:pt>
                <c:pt idx="1">
                  <c:v>0.39090002000000001</c:v>
                </c:pt>
                <c:pt idx="2">
                  <c:v>0.21940000000000001</c:v>
                </c:pt>
                <c:pt idx="3">
                  <c:v>0.26800000000000002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E5-4AED-820E-461315C86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  <a:ln w="28575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75B2D2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9E6-4840-B39D-61543BE43E14}"/>
              </c:ext>
            </c:extLst>
          </c:dPt>
          <c:dPt>
            <c:idx val="1"/>
            <c:bubble3D val="0"/>
            <c:spPr>
              <a:solidFill>
                <a:srgbClr val="BACAD4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9E6-4840-B39D-61543BE43E14}"/>
              </c:ext>
            </c:extLst>
          </c:dPt>
          <c:dLbls>
            <c:dLbl>
              <c:idx val="0"/>
              <c:layout>
                <c:manualLayout>
                  <c:x val="3.7339611501791672E-2"/>
                  <c:y val="-0.3111673228346456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Yes, I will be MORE likely to take online education in the future  65%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E6-4840-B39D-61543BE43E1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Yes, I will be LESS likely to take online education in the future 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E6-4840-B39D-61543BE43E1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No, it has not changed the way I will learn in the future  33%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E6-4840-B39D-61543BE43E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Yes, I will be MORE likely to take online education in the future </c:v>
                </c:pt>
                <c:pt idx="1">
                  <c:v>Yes, I will be LESS likely to take online education in the future</c:v>
                </c:pt>
                <c:pt idx="2">
                  <c:v>No, it has not changed the way I will learn in the future </c:v>
                </c:pt>
              </c:strCache>
            </c:strRef>
          </c:cat>
          <c:val>
            <c:numRef>
              <c:f>Sheet1!$B$2:$B$4</c:f>
              <c:numCache>
                <c:formatCode>0.##%</c:formatCode>
                <c:ptCount val="3"/>
                <c:pt idx="0">
                  <c:v>0.65429999999999999</c:v>
                </c:pt>
                <c:pt idx="1">
                  <c:v>1.4099999E-2</c:v>
                </c:pt>
                <c:pt idx="2">
                  <c:v>0.33160000000000001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E6-4840-B39D-61543BE43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  <a:ln w="28575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75B2D2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85E-4BE7-9AFE-6C797ABD0656}"/>
              </c:ext>
            </c:extLst>
          </c:dPt>
          <c:dPt>
            <c:idx val="2"/>
            <c:bubble3D val="0"/>
            <c:spPr>
              <a:solidFill>
                <a:srgbClr val="BACAD4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85E-4BE7-9AFE-6C797ABD065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Yes  50%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5E-4BE7-9AFE-6C797ABD065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No  45%,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5E-4BE7-9AFE-6C797ABD065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N/A I was not under a quarantine/stay at home order 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5E-4BE7-9AFE-6C797ABD06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 </c:v>
                </c:pt>
                <c:pt idx="1">
                  <c:v>No </c:v>
                </c:pt>
                <c:pt idx="2">
                  <c:v>N/A I was not under a quarantine/stay at home order</c:v>
                </c:pt>
              </c:strCache>
            </c:strRef>
          </c:cat>
          <c:val>
            <c:numRef>
              <c:f>Sheet1!$B$2:$B$4</c:f>
              <c:numCache>
                <c:formatCode>0.##%</c:formatCode>
                <c:ptCount val="3"/>
                <c:pt idx="0">
                  <c:v>0.50160000000000005</c:v>
                </c:pt>
                <c:pt idx="1">
                  <c:v>0.45139997999999998</c:v>
                </c:pt>
                <c:pt idx="2">
                  <c:v>4.6899999999999997E-2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5E-4BE7-9AFE-6C797ABD0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718114602587797"/>
          <c:y val="3.2305433186490456E-2"/>
          <c:w val="0.43587492298213187"/>
          <c:h val="0.935389133627019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BACAD4"/>
              </a:solidFill>
            </c:spPr>
            <c:extLst>
              <c:ext xmlns:c16="http://schemas.microsoft.com/office/drawing/2014/chart" uri="{C3380CC4-5D6E-409C-BE32-E72D297353CC}">
                <c16:uniqueId val="{00000000-6C13-42DA-ACD2-1FFA558E8E06}"/>
              </c:ext>
            </c:extLst>
          </c:dPt>
          <c:dPt>
            <c:idx val="4"/>
            <c:invertIfNegative val="0"/>
            <c:bubble3D val="0"/>
            <c:spPr>
              <a:solidFill>
                <a:srgbClr val="75B2D2"/>
              </a:solidFill>
            </c:spPr>
            <c:extLst>
              <c:ext xmlns:c16="http://schemas.microsoft.com/office/drawing/2014/chart" uri="{C3380CC4-5D6E-409C-BE32-E72D297353CC}">
                <c16:uniqueId val="{00000001-6C13-42DA-ACD2-1FFA558E8E0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7B-4BE5-957D-779A757F2AF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7B-4BE5-957D-779A757F2AF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7B-4BE5-957D-779A757F2AF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13-42DA-ACD2-1FFA558E8E0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72%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13-42DA-ACD2-1FFA558E8E0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60%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7B-4BE5-957D-779A757F2AF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66%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7B-4BE5-957D-779A757F2AF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47%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7B-4BE5-957D-779A757F2A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Read scientific papers </c:v>
                </c:pt>
                <c:pt idx="1">
                  <c:v>Read information on a manufacturer’s website</c:v>
                </c:pt>
                <c:pt idx="2">
                  <c:v>Tried new products </c:v>
                </c:pt>
                <c:pt idx="3">
                  <c:v>Talked to a sales representative (e.g., phone, text or email)</c:v>
                </c:pt>
                <c:pt idx="4">
                  <c:v>Watched a video online </c:v>
                </c:pt>
                <c:pt idx="5">
                  <c:v>Read about a treatment or product on social media</c:v>
                </c:pt>
                <c:pt idx="6">
                  <c:v>Read dental hygiene magazines (e.g., from local association)  </c:v>
                </c:pt>
                <c:pt idx="7">
                  <c:v>Participated in an online forum with my peers </c:v>
                </c:pt>
              </c:strCache>
            </c:strRef>
          </c:cat>
          <c:val>
            <c:numRef>
              <c:f>Sheet1!$B$2:$B$9</c:f>
              <c:numCache>
                <c:formatCode>0.##%</c:formatCode>
                <c:ptCount val="8"/>
                <c:pt idx="0">
                  <c:v>0.49730000000000002</c:v>
                </c:pt>
                <c:pt idx="1">
                  <c:v>0.4662</c:v>
                </c:pt>
                <c:pt idx="2">
                  <c:v>0.17199999999999999</c:v>
                </c:pt>
                <c:pt idx="3">
                  <c:v>0.15920000000000001</c:v>
                </c:pt>
                <c:pt idx="4">
                  <c:v>0.72140000000000004</c:v>
                </c:pt>
                <c:pt idx="5">
                  <c:v>0.59909999999999997</c:v>
                </c:pt>
                <c:pt idx="6">
                  <c:v>0.65830003999999998</c:v>
                </c:pt>
                <c:pt idx="7">
                  <c:v>0.47360000000000002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13-42DA-ACD2-1FFA558E8E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64672"/>
        <c:axId val="102366208"/>
      </c:barChart>
      <c:catAx>
        <c:axId val="102364672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Calibri" pitchFamily="34" charset="0"/>
              </a:defRPr>
            </a:pPr>
            <a:endParaRPr lang="en-US"/>
          </a:p>
        </c:txPr>
        <c:crossAx val="102366208"/>
        <c:crosses val="autoZero"/>
        <c:auto val="1"/>
        <c:lblAlgn val="ctr"/>
        <c:lblOffset val="100"/>
        <c:noMultiLvlLbl val="0"/>
      </c:catAx>
      <c:valAx>
        <c:axId val="102366208"/>
        <c:scaling>
          <c:orientation val="minMax"/>
        </c:scaling>
        <c:delete val="1"/>
        <c:axPos val="t"/>
        <c:numFmt formatCode="0.##%" sourceLinked="1"/>
        <c:majorTickMark val="out"/>
        <c:minorTickMark val="none"/>
        <c:tickLblPos val="none"/>
        <c:crossAx val="1023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174368940013361"/>
          <c:y val="3.4375000000000003E-2"/>
          <c:w val="0.45477593216921852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BACAD4"/>
              </a:solidFill>
            </c:spPr>
            <c:extLst>
              <c:ext xmlns:c16="http://schemas.microsoft.com/office/drawing/2014/chart" uri="{C3380CC4-5D6E-409C-BE32-E72D297353CC}">
                <c16:uniqueId val="{00000000-1180-497A-93E8-BD4662D22831}"/>
              </c:ext>
            </c:extLst>
          </c:dPt>
          <c:dPt>
            <c:idx val="7"/>
            <c:invertIfNegative val="0"/>
            <c:bubble3D val="0"/>
            <c:spPr>
              <a:solidFill>
                <a:srgbClr val="75B2D2"/>
              </a:solidFill>
            </c:spPr>
            <c:extLst>
              <c:ext xmlns:c16="http://schemas.microsoft.com/office/drawing/2014/chart" uri="{C3380CC4-5D6E-409C-BE32-E72D297353CC}">
                <c16:uniqueId val="{00000001-1180-497A-93E8-BD4662D2283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AE-4972-A6A7-6419B54503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AE-4972-A6A7-6419B54503F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AE-4972-A6A7-6419B54503F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AE-4972-A6A7-6419B54503F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80-497A-93E8-BD4662D2283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AE-4972-A6A7-6419B54503F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AE-4972-A6A7-6419B54503F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52%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80-497A-93E8-BD4662D2283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AE-4972-A6A7-6419B54503F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Normal in-office treatment, I am practicing as usual </c:v>
                </c:pt>
                <c:pt idx="1">
                  <c:v>Normal in-office treatment, but I’m working fewer hours </c:v>
                </c:pt>
                <c:pt idx="2">
                  <c:v>Restricted in-office treatment, only procedures that do not produce aerosols (e.g., handscaling) </c:v>
                </c:pt>
                <c:pt idx="3">
                  <c:v>Emergency in-office care only</c:v>
                </c:pt>
                <c:pt idx="4">
                  <c:v>Urgent dental care centers (government led)     </c:v>
                </c:pt>
                <c:pt idx="5">
                  <c:v>Video appointments (e.g., teledentistry)  </c:v>
                </c:pt>
                <c:pt idx="6">
                  <c:v>Phone calls/text messages with patients      </c:v>
                </c:pt>
                <c:pt idx="7">
                  <c:v>I am not working at all right now due to COVID-19 </c:v>
                </c:pt>
                <c:pt idx="8">
                  <c:v>Other, please specify</c:v>
                </c:pt>
              </c:strCache>
            </c:strRef>
          </c:cat>
          <c:val>
            <c:numRef>
              <c:f>Sheet1!$B$2:$B$10</c:f>
              <c:numCache>
                <c:formatCode>0.##%</c:formatCode>
                <c:ptCount val="9"/>
                <c:pt idx="0">
                  <c:v>0.1497</c:v>
                </c:pt>
                <c:pt idx="1">
                  <c:v>5.6999995999999997E-2</c:v>
                </c:pt>
                <c:pt idx="2">
                  <c:v>0.20250000000000001</c:v>
                </c:pt>
                <c:pt idx="3">
                  <c:v>0.1086</c:v>
                </c:pt>
                <c:pt idx="4">
                  <c:v>1.17999995E-2</c:v>
                </c:pt>
                <c:pt idx="5">
                  <c:v>1.52E-2</c:v>
                </c:pt>
                <c:pt idx="6">
                  <c:v>5.1999996999999999E-2</c:v>
                </c:pt>
                <c:pt idx="7">
                  <c:v>0.51680000000000004</c:v>
                </c:pt>
                <c:pt idx="8">
                  <c:v>6.7400000000000002E-2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80-497A-93E8-BD4662D228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64672"/>
        <c:axId val="102366208"/>
      </c:barChart>
      <c:catAx>
        <c:axId val="102364672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366208"/>
        <c:crosses val="autoZero"/>
        <c:auto val="1"/>
        <c:lblAlgn val="ctr"/>
        <c:lblOffset val="100"/>
        <c:noMultiLvlLbl val="0"/>
      </c:catAx>
      <c:valAx>
        <c:axId val="102366208"/>
        <c:scaling>
          <c:orientation val="minMax"/>
        </c:scaling>
        <c:delete val="1"/>
        <c:axPos val="t"/>
        <c:numFmt formatCode="0.##%" sourceLinked="1"/>
        <c:majorTickMark val="out"/>
        <c:minorTickMark val="none"/>
        <c:tickLblPos val="none"/>
        <c:crossAx val="1023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5B2D2"/>
              </a:solidFill>
            </c:spPr>
            <c:extLst>
              <c:ext xmlns:c16="http://schemas.microsoft.com/office/drawing/2014/chart" uri="{C3380CC4-5D6E-409C-BE32-E72D297353CC}">
                <c16:uniqueId val="{00000000-896F-4B6E-93A9-417745F36DC6}"/>
              </c:ext>
            </c:extLst>
          </c:dPt>
          <c:dPt>
            <c:idx val="8"/>
            <c:invertIfNegative val="0"/>
            <c:bubble3D val="0"/>
            <c:spPr>
              <a:solidFill>
                <a:srgbClr val="BACAD4"/>
              </a:solidFill>
            </c:spPr>
            <c:extLst>
              <c:ext xmlns:c16="http://schemas.microsoft.com/office/drawing/2014/chart" uri="{C3380CC4-5D6E-409C-BE32-E72D297353CC}">
                <c16:uniqueId val="{00000001-896F-4B6E-93A9-417745F36DC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6F-4B6E-93A9-417745F36DC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24-47CB-AFBA-F0D23F9651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24-47CB-AFBA-F0D23F9651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24-47CB-AFBA-F0D23F96513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24-47CB-AFBA-F0D23F9651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24-47CB-AFBA-F0D23F96513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45%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24-47CB-AFBA-F0D23F96513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48%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24-47CB-AFBA-F0D23F96513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6F-4B6E-93A9-417745F36DC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24-47CB-AFBA-F0D23F965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Gloves</c:v>
                </c:pt>
                <c:pt idx="1">
                  <c:v>Surgical mask</c:v>
                </c:pt>
                <c:pt idx="2">
                  <c:v>N95 respirator</c:v>
                </c:pt>
                <c:pt idx="3">
                  <c:v>Face shield   </c:v>
                </c:pt>
                <c:pt idx="4">
                  <c:v>Shoe covers</c:v>
                </c:pt>
                <c:pt idx="5">
                  <c:v>Goggles</c:v>
                </c:pt>
                <c:pt idx="6">
                  <c:v>Hair net </c:v>
                </c:pt>
                <c:pt idx="7">
                  <c:v>Full gown</c:v>
                </c:pt>
                <c:pt idx="8">
                  <c:v>N/A - I am only practicing teledentistry (e.g., videos, phone calls)</c:v>
                </c:pt>
                <c:pt idx="9">
                  <c:v>Other, please specify</c:v>
                </c:pt>
              </c:strCache>
            </c:strRef>
          </c:cat>
          <c:val>
            <c:numRef>
              <c:f>Sheet1!$B$2:$B$11</c:f>
              <c:numCache>
                <c:formatCode>0.##%</c:formatCode>
                <c:ptCount val="10"/>
                <c:pt idx="0">
                  <c:v>0.85970000000000002</c:v>
                </c:pt>
                <c:pt idx="1">
                  <c:v>0.68830000000000002</c:v>
                </c:pt>
                <c:pt idx="2">
                  <c:v>0.46439999999999998</c:v>
                </c:pt>
                <c:pt idx="3">
                  <c:v>0.76229999999999998</c:v>
                </c:pt>
                <c:pt idx="4">
                  <c:v>8.3699999999999997E-2</c:v>
                </c:pt>
                <c:pt idx="5">
                  <c:v>0.4602</c:v>
                </c:pt>
                <c:pt idx="6">
                  <c:v>0.45349996999999997</c:v>
                </c:pt>
                <c:pt idx="7">
                  <c:v>0.48439997000000001</c:v>
                </c:pt>
                <c:pt idx="8">
                  <c:v>5.9799999999999999E-2</c:v>
                </c:pt>
                <c:pt idx="9">
                  <c:v>0.18229999999999999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6F-4B6E-93A9-417745F36D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64672"/>
        <c:axId val="102366208"/>
      </c:barChart>
      <c:catAx>
        <c:axId val="102364672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102366208"/>
        <c:crosses val="autoZero"/>
        <c:auto val="1"/>
        <c:lblAlgn val="ctr"/>
        <c:lblOffset val="100"/>
        <c:noMultiLvlLbl val="0"/>
      </c:catAx>
      <c:valAx>
        <c:axId val="102366208"/>
        <c:scaling>
          <c:orientation val="minMax"/>
        </c:scaling>
        <c:delete val="1"/>
        <c:axPos val="t"/>
        <c:numFmt formatCode="0.##%" sourceLinked="1"/>
        <c:majorTickMark val="out"/>
        <c:minorTickMark val="none"/>
        <c:tickLblPos val="none"/>
        <c:crossAx val="1023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8086424763914821"/>
          <c:y val="3.4375000000000003E-2"/>
          <c:w val="0.30472280285196307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75B2D2"/>
              </a:solidFill>
            </c:spPr>
            <c:extLst>
              <c:ext xmlns:c16="http://schemas.microsoft.com/office/drawing/2014/chart" uri="{C3380CC4-5D6E-409C-BE32-E72D297353CC}">
                <c16:uniqueId val="{00000000-96D7-4E49-B7D4-137399EC17B0}"/>
              </c:ext>
            </c:extLst>
          </c:dPt>
          <c:dPt>
            <c:idx val="13"/>
            <c:invertIfNegative val="0"/>
            <c:bubble3D val="0"/>
            <c:spPr>
              <a:solidFill>
                <a:srgbClr val="BACAD4"/>
              </a:solidFill>
            </c:spPr>
            <c:extLst>
              <c:ext xmlns:c16="http://schemas.microsoft.com/office/drawing/2014/chart" uri="{C3380CC4-5D6E-409C-BE32-E72D297353CC}">
                <c16:uniqueId val="{00000001-96D7-4E49-B7D4-137399EC17B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83-4D58-B1A8-C4FFE227C9D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83-4D58-B1A8-C4FFE227C9D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83-4D58-B1A8-C4FFE227C9D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83-4D58-B1A8-C4FFE227C9D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81%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83-4D58-B1A8-C4FFE227C9D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68%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83-4D58-B1A8-C4FFE227C9D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85%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D7-4E49-B7D4-137399EC17B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46%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83-4D58-B1A8-C4FFE227C9D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32%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83-4D58-B1A8-C4FFE227C9D9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83-4D58-B1A8-C4FFE227C9D9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42%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83-4D58-B1A8-C4FFE227C9D9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57%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83-4D58-B1A8-C4FFE227C9D9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83-4D58-B1A8-C4FFE227C9D9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D7-4E49-B7D4-137399EC17B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83-4D58-B1A8-C4FFE227C9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Only one patient at a time is allowed in the practice (if necessary with one companion)     </c:v>
                </c:pt>
                <c:pt idx="1">
                  <c:v>Patients must wash or sanitize their hands before entering the practice</c:v>
                </c:pt>
                <c:pt idx="2">
                  <c:v>Patients must wait outside the practice until we are ready for their appointment </c:v>
                </c:pt>
                <c:pt idx="3">
                  <c:v>Patients are screened for symptoms by phone when they make their appointment </c:v>
                </c:pt>
                <c:pt idx="4">
                  <c:v>Patients are screened for symptoms at the office prior to be being treated </c:v>
                </c:pt>
                <c:pt idx="5">
                  <c:v>Physical distancing is required in the reception (e.g., 1.5 meters between people)</c:v>
                </c:pt>
                <c:pt idx="6">
                  <c:v>Cleaning/disinfecting all surfaces in the operatory after treatment </c:v>
                </c:pt>
                <c:pt idx="7">
                  <c:v>Practitioner must remove all ‘loose articles’ in reception area and treatment room</c:v>
                </c:pt>
                <c:pt idx="8">
                  <c:v>Rooms are aired after treatment and disinfection </c:v>
                </c:pt>
                <c:pt idx="9">
                  <c:v>Negative air pressure air filtration is in use  </c:v>
                </c:pt>
                <c:pt idx="10">
                  <c:v>Patients must use a pre-procedural rinse before procedures producing aerosols </c:v>
                </c:pt>
                <c:pt idx="11">
                  <c:v>Patients must use a pre-procedural rinse before ALL procedures </c:v>
                </c:pt>
                <c:pt idx="12">
                  <c:v>N/A - I am only practicing teledentistry (e.g., videos, phone calls) </c:v>
                </c:pt>
                <c:pt idx="13">
                  <c:v>None of the above</c:v>
                </c:pt>
                <c:pt idx="14">
                  <c:v>Other, please specify</c:v>
                </c:pt>
              </c:strCache>
            </c:strRef>
          </c:cat>
          <c:val>
            <c:numRef>
              <c:f>Sheet1!$B$2:$B$16</c:f>
              <c:numCache>
                <c:formatCode>0.##%</c:formatCode>
                <c:ptCount val="15"/>
                <c:pt idx="0">
                  <c:v>0.31840000000000002</c:v>
                </c:pt>
                <c:pt idx="1">
                  <c:v>0.57750000000000001</c:v>
                </c:pt>
                <c:pt idx="2">
                  <c:v>0.60250000000000004</c:v>
                </c:pt>
                <c:pt idx="3">
                  <c:v>0.70779999999999998</c:v>
                </c:pt>
                <c:pt idx="4">
                  <c:v>0.80620000000000003</c:v>
                </c:pt>
                <c:pt idx="5">
                  <c:v>0.68069999999999997</c:v>
                </c:pt>
                <c:pt idx="6">
                  <c:v>0.85460000000000003</c:v>
                </c:pt>
                <c:pt idx="7">
                  <c:v>0.45689999999999997</c:v>
                </c:pt>
                <c:pt idx="8">
                  <c:v>0.31719999999999998</c:v>
                </c:pt>
                <c:pt idx="9">
                  <c:v>0.103999995</c:v>
                </c:pt>
                <c:pt idx="10">
                  <c:v>0.4158</c:v>
                </c:pt>
                <c:pt idx="11">
                  <c:v>0.56830000000000003</c:v>
                </c:pt>
                <c:pt idx="12">
                  <c:v>4.4899995999999998E-2</c:v>
                </c:pt>
                <c:pt idx="13">
                  <c:v>2.69E-2</c:v>
                </c:pt>
                <c:pt idx="14">
                  <c:v>7.9899999999999999E-2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D7-4E49-B7D4-137399EC17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64672"/>
        <c:axId val="102366208"/>
      </c:barChart>
      <c:catAx>
        <c:axId val="102364672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alibri" pitchFamily="34" charset="0"/>
              </a:defRPr>
            </a:pPr>
            <a:endParaRPr lang="en-US"/>
          </a:p>
        </c:txPr>
        <c:crossAx val="102366208"/>
        <c:crosses val="autoZero"/>
        <c:auto val="1"/>
        <c:lblAlgn val="ctr"/>
        <c:lblOffset val="100"/>
        <c:noMultiLvlLbl val="0"/>
      </c:catAx>
      <c:valAx>
        <c:axId val="102366208"/>
        <c:scaling>
          <c:orientation val="minMax"/>
        </c:scaling>
        <c:delete val="1"/>
        <c:axPos val="t"/>
        <c:numFmt formatCode="0.##%" sourceLinked="1"/>
        <c:majorTickMark val="out"/>
        <c:minorTickMark val="none"/>
        <c:tickLblPos val="none"/>
        <c:crossAx val="1023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989312057055483"/>
          <c:y val="3.4375000000000003E-2"/>
          <c:w val="0.50271282503349313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75B2D2"/>
              </a:solidFill>
            </c:spPr>
            <c:extLst>
              <c:ext xmlns:c16="http://schemas.microsoft.com/office/drawing/2014/chart" uri="{C3380CC4-5D6E-409C-BE32-E72D297353CC}">
                <c16:uniqueId val="{00000000-8493-4D1F-84BA-4AF2F84CD11E}"/>
              </c:ext>
            </c:extLst>
          </c:dPt>
          <c:dPt>
            <c:idx val="5"/>
            <c:invertIfNegative val="0"/>
            <c:bubble3D val="0"/>
            <c:spPr>
              <a:solidFill>
                <a:srgbClr val="BACAD4"/>
              </a:solidFill>
            </c:spPr>
            <c:extLst>
              <c:ext xmlns:c16="http://schemas.microsoft.com/office/drawing/2014/chart" uri="{C3380CC4-5D6E-409C-BE32-E72D297353CC}">
                <c16:uniqueId val="{00000001-8493-4D1F-84BA-4AF2F84CD11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D5-48A1-AB34-F480604135D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D5-48A1-AB34-F480604135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D5-48A1-AB34-F480604135D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D5-48A1-AB34-F480604135D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73%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93-4D1F-84BA-4AF2F84CD11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93-4D1F-84BA-4AF2F84CD11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D5-48A1-AB34-F480604135D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D5-48A1-AB34-F480604135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Cetylpyridinium chloride </c:v>
                </c:pt>
                <c:pt idx="1">
                  <c:v>Chlorhexidine</c:v>
                </c:pt>
                <c:pt idx="2">
                  <c:v>Chloride Dioxide </c:v>
                </c:pt>
                <c:pt idx="3">
                  <c:v>Essential oils</c:v>
                </c:pt>
                <c:pt idx="4">
                  <c:v>Hydrogen peroxide</c:v>
                </c:pt>
                <c:pt idx="5">
                  <c:v>Iodine</c:v>
                </c:pt>
                <c:pt idx="6">
                  <c:v>Povidone Iodine </c:v>
                </c:pt>
                <c:pt idx="7">
                  <c:v>Other, please specify</c:v>
                </c:pt>
              </c:strCache>
            </c:strRef>
          </c:cat>
          <c:val>
            <c:numRef>
              <c:f>Sheet1!$B$2:$B$9</c:f>
              <c:numCache>
                <c:formatCode>0.##%</c:formatCode>
                <c:ptCount val="8"/>
                <c:pt idx="0">
                  <c:v>2.4E-2</c:v>
                </c:pt>
                <c:pt idx="1">
                  <c:v>0.20709999000000001</c:v>
                </c:pt>
                <c:pt idx="2">
                  <c:v>2.7900000000000001E-2</c:v>
                </c:pt>
                <c:pt idx="3">
                  <c:v>4.5500002999999997E-2</c:v>
                </c:pt>
                <c:pt idx="4">
                  <c:v>0.73170000000000002</c:v>
                </c:pt>
                <c:pt idx="5">
                  <c:v>1.7000000000000001E-2</c:v>
                </c:pt>
                <c:pt idx="6">
                  <c:v>2.2100000000000002E-2</c:v>
                </c:pt>
                <c:pt idx="7">
                  <c:v>0.11409999999999999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93-4D1F-84BA-4AF2F84CD1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64672"/>
        <c:axId val="102366208"/>
      </c:barChart>
      <c:catAx>
        <c:axId val="102364672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2366208"/>
        <c:crosses val="autoZero"/>
        <c:auto val="1"/>
        <c:lblAlgn val="ctr"/>
        <c:lblOffset val="100"/>
        <c:noMultiLvlLbl val="0"/>
      </c:catAx>
      <c:valAx>
        <c:axId val="102366208"/>
        <c:scaling>
          <c:orientation val="minMax"/>
        </c:scaling>
        <c:delete val="1"/>
        <c:axPos val="t"/>
        <c:numFmt formatCode="0.##%" sourceLinked="1"/>
        <c:majorTickMark val="out"/>
        <c:minorTickMark val="none"/>
        <c:tickLblPos val="none"/>
        <c:crossAx val="1023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19901896149238"/>
          <c:y val="4.0625000000000001E-2"/>
          <c:w val="0.45604058082787047"/>
          <c:h val="0.931250000000000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75B2D2"/>
              </a:solidFill>
            </c:spPr>
            <c:extLst>
              <c:ext xmlns:c16="http://schemas.microsoft.com/office/drawing/2014/chart" uri="{C3380CC4-5D6E-409C-BE32-E72D297353CC}">
                <c16:uniqueId val="{00000000-06C7-4B46-9620-12F6CD5E799F}"/>
              </c:ext>
            </c:extLst>
          </c:dPt>
          <c:dPt>
            <c:idx val="3"/>
            <c:invertIfNegative val="0"/>
            <c:bubble3D val="0"/>
            <c:spPr>
              <a:solidFill>
                <a:srgbClr val="BACAD4"/>
              </a:solidFill>
            </c:spPr>
            <c:extLst>
              <c:ext xmlns:c16="http://schemas.microsoft.com/office/drawing/2014/chart" uri="{C3380CC4-5D6E-409C-BE32-E72D297353CC}">
                <c16:uniqueId val="{00000001-06C7-4B46-9620-12F6CD5E799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AA-4509-A564-788A0DD13B0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AA-4509-A564-788A0DD13B02}"/>
                </c:ext>
              </c:extLst>
            </c:dLbl>
            <c:dLbl>
              <c:idx val="2"/>
              <c:layout>
                <c:manualLayout>
                  <c:x val="0"/>
                  <c:y val="-1.406176181102356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09068179273794E-2"/>
                      <c:h val="9.09062499999999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6C7-4B46-9620-12F6CD5E799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C7-4B46-9620-12F6CD5E799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AA-4509-A564-788A0DD13B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Full compensation from my employer </c:v>
                </c:pt>
                <c:pt idx="1">
                  <c:v>Partial compensation from my employer</c:v>
                </c:pt>
                <c:pt idx="2">
                  <c:v>Government compensation for employees</c:v>
                </c:pt>
                <c:pt idx="3">
                  <c:v>Government compensation for self-employed or practice owners</c:v>
                </c:pt>
                <c:pt idx="4">
                  <c:v> No compensation from my employer or government</c:v>
                </c:pt>
              </c:strCache>
            </c:strRef>
          </c:cat>
          <c:val>
            <c:numRef>
              <c:f>Sheet1!$B$2:$B$6</c:f>
              <c:numCache>
                <c:formatCode>0.##%</c:formatCode>
                <c:ptCount val="5"/>
                <c:pt idx="0">
                  <c:v>0.317</c:v>
                </c:pt>
                <c:pt idx="1">
                  <c:v>7.8099996000000005E-2</c:v>
                </c:pt>
                <c:pt idx="2">
                  <c:v>0.47010000000000002</c:v>
                </c:pt>
                <c:pt idx="3">
                  <c:v>0.05</c:v>
                </c:pt>
                <c:pt idx="4">
                  <c:v>0.14050001000000001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C7-4B46-9620-12F6CD5E7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64672"/>
        <c:axId val="102366208"/>
      </c:barChart>
      <c:catAx>
        <c:axId val="102364672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latin typeface="Calibri" pitchFamily="34" charset="0"/>
              </a:defRPr>
            </a:pPr>
            <a:endParaRPr lang="en-US"/>
          </a:p>
        </c:txPr>
        <c:crossAx val="102366208"/>
        <c:crosses val="autoZero"/>
        <c:auto val="1"/>
        <c:lblAlgn val="ctr"/>
        <c:lblOffset val="100"/>
        <c:noMultiLvlLbl val="0"/>
      </c:catAx>
      <c:valAx>
        <c:axId val="102366208"/>
        <c:scaling>
          <c:orientation val="minMax"/>
        </c:scaling>
        <c:delete val="1"/>
        <c:axPos val="t"/>
        <c:numFmt formatCode="0.##%" sourceLinked="1"/>
        <c:majorTickMark val="out"/>
        <c:minorTickMark val="none"/>
        <c:tickLblPos val="none"/>
        <c:crossAx val="1023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5B2D2"/>
              </a:solidFill>
            </c:spPr>
            <c:extLst>
              <c:ext xmlns:c16="http://schemas.microsoft.com/office/drawing/2014/chart" uri="{C3380CC4-5D6E-409C-BE32-E72D297353CC}">
                <c16:uniqueId val="{00000000-4EF1-4D1C-95CA-41A17E398B51}"/>
              </c:ext>
            </c:extLst>
          </c:dPt>
          <c:dPt>
            <c:idx val="3"/>
            <c:invertIfNegative val="0"/>
            <c:bubble3D val="0"/>
            <c:spPr>
              <a:solidFill>
                <a:srgbClr val="BACAD4"/>
              </a:solidFill>
            </c:spPr>
            <c:extLst>
              <c:ext xmlns:c16="http://schemas.microsoft.com/office/drawing/2014/chart" uri="{C3380CC4-5D6E-409C-BE32-E72D297353CC}">
                <c16:uniqueId val="{00000001-4EF1-4D1C-95CA-41A17E398B5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F1-4D1C-95CA-41A17E398B5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84%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D2-4A81-86F4-EB1DE9AD2B9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D2-4A81-86F4-EB1DE9AD2B9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F1-4D1C-95CA-41A17E398B5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D2-4A81-86F4-EB1DE9AD2B9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D2-4A81-86F4-EB1DE9AD2B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 will have to wear more personal protective equipment</c:v>
                </c:pt>
                <c:pt idx="1">
                  <c:v>I will need more time for cleaning/disinfecting after treatment </c:v>
                </c:pt>
                <c:pt idx="2">
                  <c:v>I will have less time to teach patients about dental hygiene, prevention, etc. </c:v>
                </c:pt>
                <c:pt idx="3">
                  <c:v> I will see more patients per day</c:v>
                </c:pt>
                <c:pt idx="4">
                  <c:v>I will see fewer patients per day</c:v>
                </c:pt>
                <c:pt idx="5">
                  <c:v>Other, please specify</c:v>
                </c:pt>
              </c:strCache>
            </c:strRef>
          </c:cat>
          <c:val>
            <c:numRef>
              <c:f>Sheet1!$B$2:$B$7</c:f>
              <c:numCache>
                <c:formatCode>0.##%</c:formatCode>
                <c:ptCount val="6"/>
                <c:pt idx="0">
                  <c:v>0.91550003999999996</c:v>
                </c:pt>
                <c:pt idx="1">
                  <c:v>0.84339993999999996</c:v>
                </c:pt>
                <c:pt idx="2">
                  <c:v>0.46550000000000002</c:v>
                </c:pt>
                <c:pt idx="3">
                  <c:v>3.4099999999999998E-2</c:v>
                </c:pt>
                <c:pt idx="4">
                  <c:v>0.59570000000000001</c:v>
                </c:pt>
                <c:pt idx="5">
                  <c:v>8.2600005000000004E-2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F1-4D1C-95CA-41A17E398B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64672"/>
        <c:axId val="102366208"/>
      </c:barChart>
      <c:catAx>
        <c:axId val="102364672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aseline="0">
                <a:latin typeface="Calibri" pitchFamily="34" charset="0"/>
              </a:defRPr>
            </a:pPr>
            <a:endParaRPr lang="en-US"/>
          </a:p>
        </c:txPr>
        <c:crossAx val="102366208"/>
        <c:crosses val="autoZero"/>
        <c:auto val="1"/>
        <c:lblAlgn val="ctr"/>
        <c:lblOffset val="100"/>
        <c:noMultiLvlLbl val="0"/>
      </c:catAx>
      <c:valAx>
        <c:axId val="102366208"/>
        <c:scaling>
          <c:orientation val="minMax"/>
        </c:scaling>
        <c:delete val="1"/>
        <c:axPos val="t"/>
        <c:numFmt formatCode="0.##%" sourceLinked="1"/>
        <c:majorTickMark val="out"/>
        <c:minorTickMark val="none"/>
        <c:tickLblPos val="none"/>
        <c:crossAx val="1023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5B2D2"/>
              </a:solidFill>
            </c:spPr>
            <c:extLst>
              <c:ext xmlns:c16="http://schemas.microsoft.com/office/drawing/2014/chart" uri="{C3380CC4-5D6E-409C-BE32-E72D297353CC}">
                <c16:uniqueId val="{00000000-3E66-490F-8042-031089C86DC3}"/>
              </c:ext>
            </c:extLst>
          </c:dPt>
          <c:dPt>
            <c:idx val="6"/>
            <c:invertIfNegative val="0"/>
            <c:bubble3D val="0"/>
            <c:spPr>
              <a:solidFill>
                <a:srgbClr val="BACAD4"/>
              </a:solidFill>
            </c:spPr>
            <c:extLst>
              <c:ext xmlns:c16="http://schemas.microsoft.com/office/drawing/2014/chart" uri="{C3380CC4-5D6E-409C-BE32-E72D297353CC}">
                <c16:uniqueId val="{00000001-3E66-490F-8042-031089C86DC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66-490F-8042-031089C86D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7F-40EB-A9E0-99B104F575E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7F-40EB-A9E0-99B104F575E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7F-40EB-A9E0-99B104F575E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7F-40EB-A9E0-99B104F575E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7F-40EB-A9E0-99B104F575E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66-490F-8042-031089C86D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Online patient education videos  </c:v>
                </c:pt>
                <c:pt idx="1">
                  <c:v>Online written patient education </c:v>
                </c:pt>
                <c:pt idx="2">
                  <c:v>Pamphlets to give patients  </c:v>
                </c:pt>
                <c:pt idx="3">
                  <c:v>Smart toothbrushes with instructional Apps </c:v>
                </c:pt>
                <c:pt idx="4">
                  <c:v>Oral hygiene Apps</c:v>
                </c:pt>
                <c:pt idx="5">
                  <c:v>Posters for the office </c:v>
                </c:pt>
                <c:pt idx="6">
                  <c:v>Other, please specify</c:v>
                </c:pt>
              </c:strCache>
            </c:strRef>
          </c:cat>
          <c:val>
            <c:numRef>
              <c:f>Sheet1!$B$2:$B$8</c:f>
              <c:numCache>
                <c:formatCode>0.##%</c:formatCode>
                <c:ptCount val="7"/>
                <c:pt idx="0">
                  <c:v>0.53490000000000004</c:v>
                </c:pt>
                <c:pt idx="1">
                  <c:v>0.36230000000000001</c:v>
                </c:pt>
                <c:pt idx="2">
                  <c:v>0.49009999999999998</c:v>
                </c:pt>
                <c:pt idx="3">
                  <c:v>0.27300000000000002</c:v>
                </c:pt>
                <c:pt idx="4">
                  <c:v>0.4657</c:v>
                </c:pt>
                <c:pt idx="5">
                  <c:v>0.2354</c:v>
                </c:pt>
                <c:pt idx="6">
                  <c:v>9.5600000000000004E-2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66-490F-8042-031089C86D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64672"/>
        <c:axId val="102366208"/>
      </c:barChart>
      <c:catAx>
        <c:axId val="102364672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aseline="0">
                <a:latin typeface="Calibri" pitchFamily="34" charset="0"/>
              </a:defRPr>
            </a:pPr>
            <a:endParaRPr lang="en-US"/>
          </a:p>
        </c:txPr>
        <c:crossAx val="102366208"/>
        <c:crosses val="autoZero"/>
        <c:auto val="1"/>
        <c:lblAlgn val="ctr"/>
        <c:lblOffset val="100"/>
        <c:noMultiLvlLbl val="0"/>
      </c:catAx>
      <c:valAx>
        <c:axId val="102366208"/>
        <c:scaling>
          <c:orientation val="minMax"/>
        </c:scaling>
        <c:delete val="1"/>
        <c:axPos val="t"/>
        <c:numFmt formatCode="0.##%" sourceLinked="1"/>
        <c:majorTickMark val="out"/>
        <c:minorTickMark val="none"/>
        <c:tickLblPos val="none"/>
        <c:crossAx val="1023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  <a:ln w="28575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75B2D2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3AA-410A-8E01-588304587672}"/>
              </c:ext>
            </c:extLst>
          </c:dPt>
          <c:dPt>
            <c:idx val="1"/>
            <c:bubble3D val="0"/>
            <c:spPr>
              <a:solidFill>
                <a:srgbClr val="BACAD4"/>
              </a:solidFill>
              <a:ln w="28575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3AA-410A-8E01-58830458767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Yes, I took more online courses than I usually do   61%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AA-410A-8E01-5883045876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AA-410A-8E01-58830458767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Yes, I took the same number of online courses that I usually do  14%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AA-410A-8E01-58830458767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AA-410A-8E01-588304587672}"/>
                </c:ext>
              </c:extLst>
            </c:dLbl>
            <c:dLbl>
              <c:idx val="4"/>
              <c:layout>
                <c:manualLayout>
                  <c:x val="4.3220948732759758E-2"/>
                  <c:y val="0.1290446354266692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No, I have not taken any online courses  21%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AA-410A-8E01-58830458767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AA-410A-8E01-588304587672}"/>
                </c:ext>
              </c:extLst>
            </c:dLbl>
            <c:dLbl>
              <c:idx val="6"/>
              <c:layout>
                <c:manualLayout>
                  <c:x val="-2.9802060215446041E-2"/>
                  <c:y val="6.3516260162601625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N/A I was not under a quarantine/stay at home order 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AA-410A-8E01-58830458767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AA-410A-8E01-588304587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Yes, I took more online courses than I usually do  </c:v>
                </c:pt>
                <c:pt idx="1">
                  <c:v>Yes, I took more online courses than I usually do  </c:v>
                </c:pt>
                <c:pt idx="2">
                  <c:v>Yes, I took the same number of online courses that I usually do </c:v>
                </c:pt>
                <c:pt idx="3">
                  <c:v>Yes, I took the same number of online courses that I usually do </c:v>
                </c:pt>
                <c:pt idx="4">
                  <c:v>No, I have not taken any online courses </c:v>
                </c:pt>
                <c:pt idx="5">
                  <c:v>No, I have not taken any online courses </c:v>
                </c:pt>
                <c:pt idx="6">
                  <c:v>N/A I was not under a quarantine/stay at home order</c:v>
                </c:pt>
                <c:pt idx="7">
                  <c:v>N/A I was not under a quarantine/stay at home order</c:v>
                </c:pt>
              </c:strCache>
            </c:strRef>
          </c:cat>
          <c:val>
            <c:numRef>
              <c:f>Sheet1!$B$2:$B$9</c:f>
              <c:numCache>
                <c:formatCode>0.##%</c:formatCode>
                <c:ptCount val="8"/>
                <c:pt idx="0">
                  <c:v>0.60960000000000003</c:v>
                </c:pt>
                <c:pt idx="1">
                  <c:v>0</c:v>
                </c:pt>
                <c:pt idx="2">
                  <c:v>0.13900000000000001</c:v>
                </c:pt>
                <c:pt idx="3">
                  <c:v>0</c:v>
                </c:pt>
                <c:pt idx="4">
                  <c:v>0.21219999</c:v>
                </c:pt>
                <c:pt idx="5">
                  <c:v>0</c:v>
                </c:pt>
                <c:pt idx="6">
                  <c:v>3.9199999999999999E-2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AA-410A-8E01-588304587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374E2E2-2346-43D9-9228-42E247B6FB1D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B9CD37F-2504-4B3D-A235-7FA98B8675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0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98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97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55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57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29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3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0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4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92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79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68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36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44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CD37F-2504-4B3D-A235-7FA98B8675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7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1A68-1CDF-4807-9802-6985E2979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2909B-2DA0-460B-BF42-D19FF0E90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A1461-6D21-4F35-8184-FFF999C4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8CBD9-38BE-4F6B-B024-F71479C5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3902B-4C08-47A8-A8AA-F6048641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3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CA311-E8E7-44CA-A8CF-D12BA5335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A5995-8533-47A6-B406-A0AACDD95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9B9EB-DB3B-494F-A8ED-2FFAA0F3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EE489-B777-4C90-A32E-7395D0FD8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3E09F-7543-4861-94F3-8D68B425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5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36D074-E7F2-4A2D-B00B-C2664504C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09F87-F552-4C15-B292-B77702BD1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AA6F4-D0FD-42F4-8E07-018388EC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AB1CD-6A4D-46EE-AA13-E1E447D0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4495A-4EF3-4102-809F-B51B2E55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9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lunaCustom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992717" y="1557339"/>
            <a:ext cx="7823200" cy="158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533400"/>
          </a:xfr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1600200"/>
            <a:ext cx="10972800" cy="381000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09600" y="2057400"/>
            <a:ext cx="10972800" cy="3733800"/>
          </a:xfrm>
        </p:spPr>
        <p:txBody>
          <a:bodyPr/>
          <a:lstStyle>
            <a:lvl1pPr>
              <a:buFontTx/>
              <a:buNone/>
              <a:defRPr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FontTx/>
              <a:buNone/>
              <a:defRPr sz="1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09600" y="5943600"/>
            <a:ext cx="10972800" cy="762000"/>
          </a:xfrm>
        </p:spPr>
        <p:txBody>
          <a:bodyPr/>
          <a:lstStyle>
            <a:lvl1pPr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140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91CEF-8FF2-4C2C-A09E-DEC98D74D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4B00-4DFE-413A-A79F-4B5FCE81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BB916-8E2A-419C-AA5A-28789314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2A773-B80C-4D0B-9309-6CC45E5C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051F2-C1D3-457B-A79B-9B50F4AC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4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9A7FE-26A7-4C19-83B9-985C70686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B3670-FCDF-4E3D-B6B2-0767B3DEE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1D88-467A-4ABF-8D02-C2C28A2B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304D2-E697-4EF4-B727-BDEC374C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D295A-B4ED-4C89-B600-586642AD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5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AC1C-DBDF-4DD3-9143-F3EC311F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6BA2B-7249-408B-AB20-A656EFDDD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4D260-8FFF-4351-95EB-90B4FECBA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E4583-3F9E-4261-8CEB-2931CF74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CC7E8-A22B-4A9C-94F5-35B3D85D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2EA3D-29B2-45D4-AA77-A18EC97A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5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34A08-B953-4E93-AD9F-0030C00C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71C4E-DC4A-4114-9932-4CD4DDCEC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A6EB4-BB07-4F8B-A442-6971DFD18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B5E97-DAB3-4AF5-B6E3-7E7E80095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B163C-C60F-4E80-819D-7B0BA0392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E321A5-516E-4ED6-B38B-5A749B02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623EFD-ED32-4274-AD6D-9417A5BDF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9DD3C6-4754-4A0B-9EC5-88836F75F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1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4B80-DD85-4C7C-939C-C909706B0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34D2A-8D2A-436D-8BAA-ECDEC6FA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01D2F-BD81-4C1F-9A5B-B3E89A7F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0530E-965B-45ED-93CA-21794B42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3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70FB78-E615-4B45-913A-A3626A2B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76DE44-B204-4293-9042-466E0184A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A82AA-4FD8-4ADC-980D-1149C445D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5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319C6-D954-46D8-8A0E-C03904CD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060A-459E-42F4-8F6F-F4DE8A494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00BED-9AD6-4519-BD8D-0CEE41915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D0AC6-40AD-4011-A30E-B1390934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FC1CF-5E02-4B91-BAC5-0C5C45BC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3CC29-0FCE-4377-ACAC-ACE1CC89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4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12740-1D23-4707-9896-269347854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1FDF2-C2C9-448B-BBEE-52D53A215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1A66D-82DD-4519-95C1-C484E535C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A1548-45FD-438B-B554-9F3D8234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F4792-83E0-4EE6-B25A-43529841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2A1DF-0345-4070-99FE-F144C6D6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9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C7025-C296-432B-AFC8-63337DD7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C32ED-7F91-4280-9B36-BE4A4009C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9EC1C-038B-49CC-8A9C-BE79184F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5A44-0F7E-43FC-A9D0-22D025DE40D5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43F2D-4AA4-49A9-926E-D5E96B699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910DD-50B5-4E90-B186-617F48A7D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B7F80-E824-4B55-A0FD-B0FDA6EF08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9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publicdomainpictures.net/view-image.php?image=1967&amp;picture=world-ma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79620C3-FE05-4DEE-B3B4-8FD7005621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01" y="5390870"/>
            <a:ext cx="2706624" cy="8473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EF61F-5CCB-4D48-AB5B-BE8740C9B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8" y="1111086"/>
            <a:ext cx="8359085" cy="2623885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solidFill>
                  <a:srgbClr val="FFFFFF"/>
                </a:solidFill>
              </a:rPr>
              <a:t>IFDH COVID-19 </a:t>
            </a: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6600" dirty="0">
                <a:solidFill>
                  <a:srgbClr val="FFFFFF"/>
                </a:solidFill>
              </a:rPr>
              <a:t>Survey Results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777C0F-2D66-4B44-AFAC-2E8301EC4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en-US" sz="2600" dirty="0">
                <a:solidFill>
                  <a:srgbClr val="1B1B1B"/>
                </a:solidFill>
              </a:rPr>
              <a:t>June 2020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49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80010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What type of pre-procedural rinse do you use? </a:t>
            </a: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1"/>
                </a:solidFill>
              </a:rPr>
              <a:t>(check all that apply)</a:t>
            </a:r>
            <a:r>
              <a:rPr lang="en-US" sz="3200" b="1" dirty="0">
                <a:solidFill>
                  <a:schemeClr val="accent1"/>
                </a:solidFill>
              </a:rPr>
              <a:t>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400" y="616712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Total Respondents: 3120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133262762"/>
              </p:ext>
            </p:extLst>
          </p:nvPr>
        </p:nvGraphicFramePr>
        <p:xfrm>
          <a:off x="960120" y="1892300"/>
          <a:ext cx="80314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66040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What level of compensation, if any, are you receiving at this time? </a:t>
            </a:r>
            <a:r>
              <a:rPr lang="en-US" sz="1800" b="1" dirty="0">
                <a:solidFill>
                  <a:schemeClr val="accent1"/>
                </a:solidFill>
              </a:rPr>
              <a:t>(check all that apply)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63246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Total Respondents: 9866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97180404"/>
              </p:ext>
            </p:extLst>
          </p:nvPr>
        </p:nvGraphicFramePr>
        <p:xfrm>
          <a:off x="609600" y="1993900"/>
          <a:ext cx="103098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80010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How do you see COVID-19 affecting standard of care/practice going forward?  </a:t>
            </a:r>
            <a:r>
              <a:rPr lang="en-US" sz="1800" b="1" dirty="0">
                <a:solidFill>
                  <a:schemeClr val="accent1"/>
                </a:solidFill>
              </a:rPr>
              <a:t>(Check all that apply)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63246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Total Respondents: 9866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7620388"/>
              </p:ext>
            </p:extLst>
          </p:nvPr>
        </p:nvGraphicFramePr>
        <p:xfrm>
          <a:off x="1036320" y="1905000"/>
          <a:ext cx="9296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2484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accent1"/>
                </a:solidFill>
              </a:rPr>
              <a:t>Which of the following options, if any, would help you compensate for having less time in the office to educate patients on oral hygiene/prevention? </a:t>
            </a:r>
            <a:r>
              <a:rPr lang="en-US" sz="1800" b="1" dirty="0">
                <a:solidFill>
                  <a:schemeClr val="accent1"/>
                </a:solidFill>
              </a:rPr>
              <a:t>(Check all that apply)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6200" y="62992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 dirty="0"/>
              <a:t>Total Respondents: 4593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84851947"/>
              </p:ext>
            </p:extLst>
          </p:nvPr>
        </p:nvGraphicFramePr>
        <p:xfrm>
          <a:off x="944880" y="2133600"/>
          <a:ext cx="10104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73E686-7DD4-459F-873E-F95C32BDB2E6}"/>
              </a:ext>
            </a:extLst>
          </p:cNvPr>
          <p:cNvSpPr/>
          <p:nvPr/>
        </p:nvSpPr>
        <p:spPr>
          <a:xfrm>
            <a:off x="720691" y="1049997"/>
            <a:ext cx="10750617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Percent indicates those who Strongly Agree or Agree with the statement: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am concerned there will not be an adequate supply of personal protective equipment (PPE) to treat patients. 83%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believe dental product manufacturers are important partners to help dental hygienists through the pandemic. 83%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am concerned patients may delay dental care due to fear of the coronavirus. 74%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My employer will implement all the necessary steps to protect employees and patients from exposure to the coronavirus.  69%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am concerned about being unemployed. 50%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believe the changes we are implementing due to the coronavirus pandemic are only temporary, and that practice will return to “normal” again once this threat has passed. 29%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office will reduce the use of in-office trial programs, like Test Drive, due to the coronavirus. 31%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0A20CE8-2F24-4039-A199-C6B0AE95C590}"/>
              </a:ext>
            </a:extLst>
          </p:cNvPr>
          <p:cNvSpPr txBox="1">
            <a:spLocks/>
          </p:cNvSpPr>
          <p:nvPr/>
        </p:nvSpPr>
        <p:spPr>
          <a:xfrm>
            <a:off x="421907" y="175692"/>
            <a:ext cx="109728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rate the following statements according to how much you agree or disagree with them.   </a:t>
            </a:r>
          </a:p>
        </p:txBody>
      </p:sp>
    </p:spTree>
    <p:extLst>
      <p:ext uri="{BB962C8B-B14F-4D97-AF65-F5344CB8AC3E}">
        <p14:creationId xmlns:p14="http://schemas.microsoft.com/office/powerpoint/2010/main" val="268688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64008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If you have been under a quarantine/stay at home order, did you use the time to take online Continuing Education courses?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13360" y="63246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Total Respondents: 9866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959778087"/>
              </p:ext>
            </p:extLst>
          </p:nvPr>
        </p:nvGraphicFramePr>
        <p:xfrm>
          <a:off x="1767840" y="1630680"/>
          <a:ext cx="789432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66040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Has your experience with online education influenced the way in which you will learn in the future?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62992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Total Respondents: 7385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65156860"/>
              </p:ext>
            </p:extLst>
          </p:nvPr>
        </p:nvGraphicFramePr>
        <p:xfrm>
          <a:off x="2674620" y="1981200"/>
          <a:ext cx="68427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0242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70C0"/>
                </a:solidFill>
              </a:rPr>
              <a:t>If you have been under a quarantine/stay at home order, did you use this time to increase your understanding of oral care research or products, outside of a continuing education course?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63246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Total Respondents: 9866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458389864"/>
              </p:ext>
            </p:extLst>
          </p:nvPr>
        </p:nvGraphicFramePr>
        <p:xfrm>
          <a:off x="2743200" y="2133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82550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Which of the following, if any, have you done outside of continuing education?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62611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 Total Respondents: 4949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04800" y="1873250"/>
            <a:ext cx="10972800" cy="3733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681596281"/>
              </p:ext>
            </p:extLst>
          </p:nvPr>
        </p:nvGraphicFramePr>
        <p:xfrm>
          <a:off x="914400" y="1873250"/>
          <a:ext cx="89154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F4037C-4138-4F85-98EB-66A15FF6818B}"/>
              </a:ext>
            </a:extLst>
          </p:cNvPr>
          <p:cNvSpPr/>
          <p:nvPr/>
        </p:nvSpPr>
        <p:spPr>
          <a:xfrm>
            <a:off x="609600" y="1546274"/>
            <a:ext cx="109407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Percent indicates those who chose “Extremely Important” or “Very Improvement”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Free, online Continuing Education Courses 89%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Personal protective equipment (PPE) donations 88%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Free product donations for at-need/under-served patients 83%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Personal use samples to learn more about new products 77%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Professional education materials (e.g., oral health science papers) 74%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Patient education materials reassuring patients that it is safe to get in-office dental care in spite of the coronavirus. 72%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Patient educational materials (e.g., benefits of daily interdental cleaning) to support oral health care at-home plans 71%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Free keynote speaker webinars 71%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Content that could be used on your practice/clinic website to engage with patients (e.g., interesting articles, videos--more light-hearted/less scientific topics) 58%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Virtual/online dental professional chat communities 57%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Free access to personal/profession services (e.g., financial planning, business development) 55%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Ongoing contact with a sales representative (phone, email, etc.) 52%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Monetary donations/support  51%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More engaging social media (peer recognition, entertaining thoughts from key opinion leaders) 49%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4F7F87A-F222-4AC9-ACE5-C2BE915C7078}"/>
              </a:ext>
            </a:extLst>
          </p:cNvPr>
          <p:cNvSpPr txBox="1">
            <a:spLocks/>
          </p:cNvSpPr>
          <p:nvPr/>
        </p:nvSpPr>
        <p:spPr>
          <a:xfrm>
            <a:off x="609600" y="182685"/>
            <a:ext cx="109728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important are each of the following benefits that a dental manufacturer could provide to assist during the COVID-19 pandemic:     </a:t>
            </a:r>
          </a:p>
        </p:txBody>
      </p:sp>
    </p:spTree>
    <p:extLst>
      <p:ext uri="{BB962C8B-B14F-4D97-AF65-F5344CB8AC3E}">
        <p14:creationId xmlns:p14="http://schemas.microsoft.com/office/powerpoint/2010/main" val="274285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0DA53-ED4B-4624-9273-C94BF706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/>
                </a:solidFill>
              </a:rPr>
              <a:t>Background </a:t>
            </a:r>
          </a:p>
        </p:txBody>
      </p:sp>
      <p:pic>
        <p:nvPicPr>
          <p:cNvPr id="12" name="Graphic 6" descr="Presentation with Checklist">
            <a:extLst>
              <a:ext uri="{FF2B5EF4-FFF2-40B4-BE49-F238E27FC236}">
                <a16:creationId xmlns:a16="http://schemas.microsoft.com/office/drawing/2014/main" id="{8E089E5C-60A6-42E4-AC71-43CEF371B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6C456-1F36-4AD3-8574-38638565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51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Series of 3 surveys implemented by IFDH, supported by Procter &amp; Gamble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Purpose:</a:t>
            </a:r>
          </a:p>
          <a:p>
            <a:pPr marL="0" indent="0">
              <a:buNone/>
            </a:pPr>
            <a:r>
              <a:rPr lang="en-US" dirty="0"/>
              <a:t>To better understand the impact of the COVID-19 pandemic on global dental hygienists, dental therapists and oral health therapists. 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Survey flow: IFDH </a:t>
            </a:r>
            <a:r>
              <a:rPr lang="en-US" dirty="0">
                <a:sym typeface="Wingdings" panose="05000000000000000000" pitchFamily="2" charset="2"/>
              </a:rPr>
              <a:t> 34 </a:t>
            </a:r>
            <a:r>
              <a:rPr lang="en-US">
                <a:sym typeface="Wingdings" panose="05000000000000000000" pitchFamily="2" charset="2"/>
              </a:rPr>
              <a:t>national associations</a:t>
            </a:r>
            <a:r>
              <a:rPr lang="en-US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members (English)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Conducted May 5 to May 31, 2020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9866 respondents completed survey 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B72CC0-9B17-49BB-A67F-27F565FB22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957" y="5753291"/>
            <a:ext cx="2706624" cy="84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484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Have you been diagnosed with COVID-19 or experienced symptoms?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646176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 Total Respondents: 9866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2920" y="1813560"/>
            <a:ext cx="109728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C33CBFC-6A57-4E6B-83A4-80D6E42F2F00}"/>
              </a:ext>
            </a:extLst>
          </p:cNvPr>
          <p:cNvCxnSpPr/>
          <p:nvPr/>
        </p:nvCxnSpPr>
        <p:spPr>
          <a:xfrm flipH="1">
            <a:off x="7399607" y="2152357"/>
            <a:ext cx="351692" cy="309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13CB0C1-0B85-43D1-ADCF-A52A1BD81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764987"/>
              </p:ext>
            </p:extLst>
          </p:nvPr>
        </p:nvGraphicFramePr>
        <p:xfrm>
          <a:off x="976923" y="190558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5902">
                  <a:extLst>
                    <a:ext uri="{9D8B030D-6E8A-4147-A177-3AD203B41FA5}">
                      <a16:colId xmlns:a16="http://schemas.microsoft.com/office/drawing/2014/main" val="1727241070"/>
                    </a:ext>
                  </a:extLst>
                </a:gridCol>
                <a:gridCol w="1452098">
                  <a:extLst>
                    <a:ext uri="{9D8B030D-6E8A-4147-A177-3AD203B41FA5}">
                      <a16:colId xmlns:a16="http://schemas.microsoft.com/office/drawing/2014/main" val="4126597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26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No, I have not been tested for COVID-19 or experienced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3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 was not tested for COVID-19, but I experienced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637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 was diagnosed with COVID-19 and I experienced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745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 was diagnosed with COVID-19 but I was asymptomatic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 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3068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895753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Country in which respondents reside   </a:t>
            </a:r>
          </a:p>
        </p:txBody>
      </p:sp>
      <p:graphicFrame>
        <p:nvGraphicFramePr>
          <p:cNvPr id="3078" name="New Table" descr="Table"/>
          <p:cNvGraphicFramePr>
            <a:graphicFrameLocks noGrp="1"/>
          </p:cNvGraphicFramePr>
          <p:nvPr/>
        </p:nvGraphicFramePr>
        <p:xfrm>
          <a:off x="443059" y="1811607"/>
          <a:ext cx="504334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" altLang="" sz="1800" dirty="0" bmk="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" sz="1800" dirty="0" bmk="">
                          <a:solidFill>
                            <a:srgbClr val="000000"/>
                          </a:solidFill>
                        </a:rPr>
                        <a:t>Top 6 Countries</a:t>
                      </a:r>
                      <a:endParaRPr lang="" altLang="" sz="1800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5D8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" altLang="" sz="1800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800" dirty="0" bmk="">
                          <a:solidFill>
                            <a:srgbClr val="000000"/>
                          </a:solidFill>
                        </a:rPr>
                        <a:t>United States of America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800" dirty="0" bmk="">
                          <a:solidFill>
                            <a:srgbClr val="000000"/>
                          </a:solidFill>
                        </a:rPr>
                        <a:t>83.17%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800" bmk="">
                          <a:solidFill>
                            <a:srgbClr val="000000"/>
                          </a:solidFill>
                        </a:rPr>
                        <a:t>Canada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800" bmk="">
                          <a:solidFill>
                            <a:srgbClr val="000000"/>
                          </a:solidFill>
                        </a:rPr>
                        <a:t>2.71%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800" bmk="">
                          <a:solidFill>
                            <a:srgbClr val="000000"/>
                          </a:solidFill>
                        </a:rPr>
                        <a:t>United Kingdom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800" dirty="0" bmk="">
                          <a:solidFill>
                            <a:srgbClr val="000000"/>
                          </a:solidFill>
                        </a:rPr>
                        <a:t>2.66%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800" bmk="">
                          <a:solidFill>
                            <a:srgbClr val="000000"/>
                          </a:solidFill>
                        </a:rPr>
                        <a:t>Italy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800" bmk="">
                          <a:solidFill>
                            <a:srgbClr val="000000"/>
                          </a:solidFill>
                        </a:rPr>
                        <a:t>1.74%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800" bmk="">
                          <a:solidFill>
                            <a:srgbClr val="000000"/>
                          </a:solidFill>
                        </a:rPr>
                        <a:t>Korea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800" bmk="">
                          <a:solidFill>
                            <a:srgbClr val="000000"/>
                          </a:solidFill>
                        </a:rPr>
                        <a:t>1.43%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1800" bmk="">
                          <a:solidFill>
                            <a:srgbClr val="000000"/>
                          </a:solidFill>
                        </a:rPr>
                        <a:t>Finland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1800" bmk="">
                          <a:solidFill>
                            <a:srgbClr val="000000"/>
                          </a:solidFill>
                        </a:rPr>
                        <a:t>1.07%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EE4EE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2FD7FEC-E5C6-42F3-94B2-1FCF3A0B6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286500" y="1722026"/>
            <a:ext cx="5181600" cy="28309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389E8-41B3-48D9-80C0-8B45D059F003}"/>
              </a:ext>
            </a:extLst>
          </p:cNvPr>
          <p:cNvSpPr txBox="1"/>
          <p:nvPr/>
        </p:nvSpPr>
        <p:spPr>
          <a:xfrm>
            <a:off x="344585" y="4946584"/>
            <a:ext cx="107776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24 other countries, each having &lt; 1% of total respondents, in descending order based on number of respondents: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Australia, South Africa, Portugal, New Zealand, Netherlands, Ireland, Sweden, Japan, Israel, Latvia, Lithuania,</a:t>
            </a:r>
            <a:endParaRPr lang="en-US" dirty="0">
              <a:latin typeface="Arial" panose="020B0604020202020204" pitchFamily="34" charset="0"/>
            </a:endParaRPr>
          </a:p>
          <a:p>
            <a:pPr fontAlgn="t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Russia, Spain, Czech Republic, Malta, United Arab Emirates, Norway, Switzerland, India, Austria, Germany, Nepal, Slovak Republic, Denmark</a:t>
            </a:r>
            <a:endParaRPr lang="en-US" dirty="0">
              <a:latin typeface="Arial" panose="020B0604020202020204" pitchFamily="34" charset="0"/>
            </a:endParaRPr>
          </a:p>
          <a:p>
            <a:pPr fontAlgn="t"/>
            <a:endParaRPr lang="en-US" dirty="0">
              <a:latin typeface="Arial" panose="020B0604020202020204" pitchFamily="34" charset="0"/>
            </a:endParaRPr>
          </a:p>
          <a:p>
            <a:pPr fontAlgn="t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A78796-D65E-4F00-9B19-67BACFA83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2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66040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chemeClr val="accent1"/>
                </a:solidFill>
              </a:rPr>
              <a:t>How many years have you been working as a dental hygienist, dental therapist or oral health therapist?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21920" y="62738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 Total Respondents: 9866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03059098"/>
              </p:ext>
            </p:extLst>
          </p:nvPr>
        </p:nvGraphicFramePr>
        <p:xfrm>
          <a:off x="2225040" y="1813560"/>
          <a:ext cx="6766560" cy="44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phic 7" descr="Daily calendar">
            <a:extLst>
              <a:ext uri="{FF2B5EF4-FFF2-40B4-BE49-F238E27FC236}">
                <a16:creationId xmlns:a16="http://schemas.microsoft.com/office/drawing/2014/main" id="{882B01E2-9763-442F-826D-4D91887C6F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91216" y="418592"/>
            <a:ext cx="1207008" cy="12070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574DDD6-2C3A-40CD-B1DC-8C9BC7BC69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728" y="5616956"/>
            <a:ext cx="2706624" cy="8473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375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Which of the following descriptors BEST </a:t>
            </a: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accent1"/>
                </a:solidFill>
              </a:rPr>
              <a:t>describes your primary practice setting?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1960" y="621792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 Total Respondents: 9866</a:t>
            </a:r>
          </a:p>
        </p:txBody>
      </p:sp>
      <p:graphicFrame>
        <p:nvGraphicFramePr>
          <p:cNvPr id="3078" name="New Table" descr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76629"/>
              </p:ext>
            </p:extLst>
          </p:nvPr>
        </p:nvGraphicFramePr>
        <p:xfrm>
          <a:off x="1711157" y="1943735"/>
          <a:ext cx="7208253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b="1" i="0" u="sng" dirty="0" bmk="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" sz="2400" b="1" i="0" u="sng" dirty="0" bmk="">
                          <a:solidFill>
                            <a:schemeClr val="tx1"/>
                          </a:solidFill>
                        </a:rPr>
                        <a:t>Primary Practice Setting</a:t>
                      </a:r>
                      <a:endParaRPr lang="" altLang="" sz="2400" b="1" i="0" u="sng" dirty="0" bmk="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" sz="2400" b="1" i="0" u="sng" dirty="0" bmk="">
                          <a:solidFill>
                            <a:schemeClr val="tx1"/>
                          </a:solidFill>
                        </a:rPr>
                        <a:t>Percent</a:t>
                      </a:r>
                      <a:endParaRPr lang="" altLang="" sz="2400" b="1" i="0" u="sng" dirty="0" bmk="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Private practice, General Dentistry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71%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Private practice, Specialist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Corporate Practice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Community/Public Health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6%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5188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Educational Setting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Hospital Clinic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Other, please specify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2" descr="Patient Education Landing">
            <a:extLst>
              <a:ext uri="{FF2B5EF4-FFF2-40B4-BE49-F238E27FC236}">
                <a16:creationId xmlns:a16="http://schemas.microsoft.com/office/drawing/2014/main" id="{EC97AFF1-0C96-49F6-9C4F-01AE5E5503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49"/>
          <a:stretch/>
        </p:blipFill>
        <p:spPr bwMode="auto">
          <a:xfrm>
            <a:off x="9460707" y="336264"/>
            <a:ext cx="2305575" cy="121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1C2573-C34F-4718-8058-117D2410BF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001" y="5390870"/>
            <a:ext cx="2706624" cy="8473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06" y="76454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Which best describes the highest professional </a:t>
            </a: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accent1"/>
                </a:solidFill>
              </a:rPr>
              <a:t>qualification you have earned? 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623316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Total Respondents: 9866</a:t>
            </a:r>
          </a:p>
        </p:txBody>
      </p:sp>
      <p:graphicFrame>
        <p:nvGraphicFramePr>
          <p:cNvPr id="3078" name="New Table" descr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043937"/>
              </p:ext>
            </p:extLst>
          </p:nvPr>
        </p:nvGraphicFramePr>
        <p:xfrm>
          <a:off x="1663030" y="1708150"/>
          <a:ext cx="7513053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" sz="2400" dirty="0" bmk="">
                          <a:solidFill>
                            <a:srgbClr val="000000"/>
                          </a:solidFill>
                        </a:rPr>
                        <a:t>Qualification</a:t>
                      </a:r>
                      <a:endParaRPr lang="" altLang="" sz="2400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" sz="2400" dirty="0" bmk="">
                          <a:solidFill>
                            <a:srgbClr val="000000"/>
                          </a:solidFill>
                        </a:rPr>
                        <a:t>Percent</a:t>
                      </a:r>
                      <a:endParaRPr lang="" altLang="" sz="2400" i="1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Certificate of Competence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bmk="">
                          <a:solidFill>
                            <a:srgbClr val="000000"/>
                          </a:solidFill>
                        </a:rPr>
                        <a:t>Diploma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6%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Advanced Diploma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2%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bmk="">
                          <a:solidFill>
                            <a:srgbClr val="000000"/>
                          </a:solidFill>
                        </a:rPr>
                        <a:t>Associate Degree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44%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bmk="">
                          <a:solidFill>
                            <a:srgbClr val="000000"/>
                          </a:solidFill>
                        </a:rPr>
                        <a:t>Bachelor's Degree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38%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bmk="">
                          <a:solidFill>
                            <a:srgbClr val="000000"/>
                          </a:solidFill>
                        </a:rPr>
                        <a:t>Master's Degree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7%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bmk="">
                          <a:solidFill>
                            <a:srgbClr val="000000"/>
                          </a:solidFill>
                        </a:rPr>
                        <a:t>Doctoral Degree in Education 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&lt;1%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" altLang="" sz="2400" bmk="">
                          <a:solidFill>
                            <a:srgbClr val="000000"/>
                          </a:solidFill>
                        </a:rPr>
                        <a:t>Doctoral Degree in Science or Health</a:t>
                      </a:r>
                      <a:endParaRPr lang="" altLang="" sz="2400" dirty="0" bmk="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" altLang="" sz="2400" dirty="0" bmk="">
                          <a:solidFill>
                            <a:srgbClr val="000000"/>
                          </a:solidFill>
                        </a:rPr>
                        <a:t>&lt;1%</a:t>
                      </a:r>
                    </a:p>
                  </a:txBody>
                  <a:tcPr>
                    <a:lnL w="12700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sz="2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Graphic 5" descr="Diploma roll">
            <a:extLst>
              <a:ext uri="{FF2B5EF4-FFF2-40B4-BE49-F238E27FC236}">
                <a16:creationId xmlns:a16="http://schemas.microsoft.com/office/drawing/2014/main" id="{E6FE1D39-7E6C-4D4A-AE54-5C663F5BC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5336" y="243840"/>
            <a:ext cx="12954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65024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>
                <a:solidFill>
                  <a:schemeClr val="tx1"/>
                </a:solidFill>
              </a:rPr>
              <a:t>What is the level of treatment, if any, that you are currently providing during this COVID-19 pandemic? </a:t>
            </a:r>
            <a:r>
              <a:rPr lang="en-US" sz="1800" dirty="0">
                <a:solidFill>
                  <a:schemeClr val="tx1"/>
                </a:solidFill>
              </a:rPr>
              <a:t>(Check all that apply)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7160" y="63500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Total Respondents: 9866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09600" y="1727200"/>
            <a:ext cx="10972800" cy="481076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303371548"/>
              </p:ext>
            </p:extLst>
          </p:nvPr>
        </p:nvGraphicFramePr>
        <p:xfrm>
          <a:off x="0" y="1270000"/>
          <a:ext cx="109728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80" y="70612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What personal protective equipment (PPE) are you using to treat patients right now? </a:t>
            </a:r>
            <a:r>
              <a:rPr lang="en-US" sz="1800" b="1" dirty="0">
                <a:solidFill>
                  <a:schemeClr val="accent1"/>
                </a:solidFill>
              </a:rPr>
              <a:t>(Check all that apply)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0" y="62738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Total Respondents: 4767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75682208"/>
              </p:ext>
            </p:extLst>
          </p:nvPr>
        </p:nvGraphicFramePr>
        <p:xfrm>
          <a:off x="609600" y="2133600"/>
          <a:ext cx="101650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106" y="774700"/>
            <a:ext cx="10972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1"/>
                </a:solidFill>
              </a:rPr>
              <a:t>What other protective measurements, if any, do you have in place right now?</a:t>
            </a:r>
            <a:r>
              <a:rPr lang="en-US" sz="1800" b="1" dirty="0">
                <a:solidFill>
                  <a:schemeClr val="accent1"/>
                </a:solidFill>
              </a:rPr>
              <a:t>(Check all that apply)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0020" y="6350000"/>
            <a:ext cx="10972800" cy="381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600" dirty="0"/>
              <a:t> Total Respondents: 4767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eaLnBrk="1" hangingPunct="1"/>
            <a:r>
              <a:rPr lang="en-US" dirty="0"/>
              <a:t>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117762503"/>
              </p:ext>
            </p:extLst>
          </p:nvPr>
        </p:nvGraphicFramePr>
        <p:xfrm>
          <a:off x="160020" y="1663700"/>
          <a:ext cx="11301511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571151892644DA18B486CD675D4FA" ma:contentTypeVersion="13" ma:contentTypeDescription="Create a new document." ma:contentTypeScope="" ma:versionID="11e3aaf8e9c291ec86d61b409642c55b">
  <xsd:schema xmlns:xsd="http://www.w3.org/2001/XMLSchema" xmlns:xs="http://www.w3.org/2001/XMLSchema" xmlns:p="http://schemas.microsoft.com/office/2006/metadata/properties" xmlns:ns3="9624a59d-969a-4fc3-acc8-b2f4295cbca2" xmlns:ns4="6d681dad-40a6-4fe7-8861-b9379cb03871" targetNamespace="http://schemas.microsoft.com/office/2006/metadata/properties" ma:root="true" ma:fieldsID="17a3e1501fa1ee5c45e120aad50c21c4" ns3:_="" ns4:_="">
    <xsd:import namespace="9624a59d-969a-4fc3-acc8-b2f4295cbca2"/>
    <xsd:import namespace="6d681dad-40a6-4fe7-8861-b9379cb038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4a59d-969a-4fc3-acc8-b2f4295cbc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81dad-40a6-4fe7-8861-b9379cb0387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F920D6-B9E0-4C36-AB63-147357CA6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4a59d-969a-4fc3-acc8-b2f4295cbca2"/>
    <ds:schemaRef ds:uri="6d681dad-40a6-4fe7-8861-b9379cb038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AC2B4C-EA93-457B-96DD-2EDCDC324240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6d681dad-40a6-4fe7-8861-b9379cb03871"/>
    <ds:schemaRef ds:uri="9624a59d-969a-4fc3-acc8-b2f4295cbca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FAE6A3A-A8E9-4A0F-98C1-CB15F30280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946</Words>
  <Application>Microsoft Office PowerPoint</Application>
  <PresentationFormat>Widescreen</PresentationFormat>
  <Paragraphs>252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IFDH COVID-19  Survey Results</vt:lpstr>
      <vt:lpstr>Background </vt:lpstr>
      <vt:lpstr>Country in which respondents reside   </vt:lpstr>
      <vt:lpstr>How many years have you been working as a dental hygienist, dental therapist or oral health therapist?      </vt:lpstr>
      <vt:lpstr>Which of the following descriptors BEST  describes your primary practice setting?   </vt:lpstr>
      <vt:lpstr>Which best describes the highest professional  qualification you have earned?  </vt:lpstr>
      <vt:lpstr>What is the level of treatment, if any, that you are currently providing during this COVID-19 pandemic? (Check all that apply)        </vt:lpstr>
      <vt:lpstr>What personal protective equipment (PPE) are you using to treat patients right now? (Check all that apply)         </vt:lpstr>
      <vt:lpstr>What other protective measurements, if any, do you have in place right now?(Check all that apply)   </vt:lpstr>
      <vt:lpstr>What type of pre-procedural rinse do you use?  (check all that apply)   </vt:lpstr>
      <vt:lpstr>What level of compensation, if any, are you receiving at this time? (check all that apply)  </vt:lpstr>
      <vt:lpstr>How do you see COVID-19 affecting standard of care/practice going forward?  (Check all that apply)       </vt:lpstr>
      <vt:lpstr>Which of the following options, if any, would help you compensate for having less time in the office to educate patients on oral hygiene/prevention? (Check all that apply)   </vt:lpstr>
      <vt:lpstr>PowerPoint Presentation</vt:lpstr>
      <vt:lpstr>If you have been under a quarantine/stay at home order, did you use the time to take online Continuing Education courses?     </vt:lpstr>
      <vt:lpstr>Has your experience with online education influenced the way in which you will learn in the future?         </vt:lpstr>
      <vt:lpstr>If you have been under a quarantine/stay at home order, did you use this time to increase your understanding of oral care research or products, outside of a continuing education course?     </vt:lpstr>
      <vt:lpstr>Which of the following, if any, have you done outside of continuing education?   </vt:lpstr>
      <vt:lpstr>PowerPoint Presentation</vt:lpstr>
      <vt:lpstr>Have you been diagnosed with COVID-19 or experienced symptoms?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IFDH Toothpaste Knowledge and Recommendation Habits Survey</dc:title>
  <dc:creator>Sagel, Lisa</dc:creator>
  <cp:lastModifiedBy>Sagel, Lisa</cp:lastModifiedBy>
  <cp:revision>13</cp:revision>
  <cp:lastPrinted>2020-01-23T20:11:54Z</cp:lastPrinted>
  <dcterms:created xsi:type="dcterms:W3CDTF">2020-01-06T19:06:27Z</dcterms:created>
  <dcterms:modified xsi:type="dcterms:W3CDTF">2020-06-09T18:11:04Z</dcterms:modified>
</cp:coreProperties>
</file>