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69" r:id="rId5"/>
    <p:sldId id="271" r:id="rId6"/>
    <p:sldId id="270" r:id="rId7"/>
    <p:sldId id="307" r:id="rId8"/>
    <p:sldId id="303" r:id="rId9"/>
    <p:sldId id="305" r:id="rId10"/>
    <p:sldId id="302" r:id="rId11"/>
    <p:sldId id="312" r:id="rId12"/>
    <p:sldId id="313" r:id="rId13"/>
    <p:sldId id="296" r:id="rId14"/>
    <p:sldId id="316" r:id="rId15"/>
    <p:sldId id="315" r:id="rId16"/>
    <p:sldId id="297" r:id="rId17"/>
    <p:sldId id="314" r:id="rId18"/>
    <p:sldId id="317" r:id="rId19"/>
    <p:sldId id="298" r:id="rId20"/>
    <p:sldId id="319" r:id="rId21"/>
    <p:sldId id="299" r:id="rId22"/>
    <p:sldId id="308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las, Boris" initials="AB" lastIdx="17" clrIdx="0">
    <p:extLst>
      <p:ext uri="{19B8F6BF-5375-455C-9EA6-DF929625EA0E}">
        <p15:presenceInfo xmlns:p15="http://schemas.microsoft.com/office/powerpoint/2012/main" userId="S::atlas.b@pg.com::498e1465-31d0-48b1-877d-bff53f3c58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E7D73-3A07-403D-927E-AFD00D0AF790}" v="158" dt="2022-01-04T21:15: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5185" autoAdjust="0"/>
  </p:normalViewPr>
  <p:slideViewPr>
    <p:cSldViewPr snapToGrid="0">
      <p:cViewPr varScale="1">
        <p:scale>
          <a:sx n="61" d="100"/>
          <a:sy n="61" d="100"/>
        </p:scale>
        <p:origin x="8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gel, Lisa" userId="eb76e6d0-1b05-4acb-bcc9-c37c6dbc1b3f" providerId="ADAL" clId="{81FE7D73-3A07-403D-927E-AFD00D0AF790}"/>
    <pc:docChg chg="modSld">
      <pc:chgData name="Sagel, Lisa" userId="eb76e6d0-1b05-4acb-bcc9-c37c6dbc1b3f" providerId="ADAL" clId="{81FE7D73-3A07-403D-927E-AFD00D0AF790}" dt="2022-01-14T17:09:33.359" v="96" actId="20577"/>
      <pc:docMkLst>
        <pc:docMk/>
      </pc:docMkLst>
      <pc:sldChg chg="modSp mod">
        <pc:chgData name="Sagel, Lisa" userId="eb76e6d0-1b05-4acb-bcc9-c37c6dbc1b3f" providerId="ADAL" clId="{81FE7D73-3A07-403D-927E-AFD00D0AF790}" dt="2022-01-14T17:01:10.162" v="14" actId="20577"/>
        <pc:sldMkLst>
          <pc:docMk/>
          <pc:sldMk cId="3007495489" sldId="269"/>
        </pc:sldMkLst>
        <pc:spChg chg="mod">
          <ac:chgData name="Sagel, Lisa" userId="eb76e6d0-1b05-4acb-bcc9-c37c6dbc1b3f" providerId="ADAL" clId="{81FE7D73-3A07-403D-927E-AFD00D0AF790}" dt="2022-01-14T17:01:10.162" v="14" actId="20577"/>
          <ac:spMkLst>
            <pc:docMk/>
            <pc:sldMk cId="3007495489" sldId="269"/>
            <ac:spMk id="3" creationId="{74777C0F-2D66-4B44-AFAC-2E8301EC432C}"/>
          </ac:spMkLst>
        </pc:spChg>
      </pc:sldChg>
      <pc:sldChg chg="modSp mod">
        <pc:chgData name="Sagel, Lisa" userId="eb76e6d0-1b05-4acb-bcc9-c37c6dbc1b3f" providerId="ADAL" clId="{81FE7D73-3A07-403D-927E-AFD00D0AF790}" dt="2022-01-14T17:01:50.886" v="44" actId="20577"/>
        <pc:sldMkLst>
          <pc:docMk/>
          <pc:sldMk cId="3569092863" sldId="271"/>
        </pc:sldMkLst>
        <pc:spChg chg="mod">
          <ac:chgData name="Sagel, Lisa" userId="eb76e6d0-1b05-4acb-bcc9-c37c6dbc1b3f" providerId="ADAL" clId="{81FE7D73-3A07-403D-927E-AFD00D0AF790}" dt="2022-01-14T17:01:50.886" v="44" actId="20577"/>
          <ac:spMkLst>
            <pc:docMk/>
            <pc:sldMk cId="3569092863" sldId="271"/>
            <ac:spMk id="3" creationId="{AB46C456-1F36-4AD3-8574-3863856518C4}"/>
          </ac:spMkLst>
        </pc:spChg>
      </pc:sldChg>
      <pc:sldChg chg="modSp mod">
        <pc:chgData name="Sagel, Lisa" userId="eb76e6d0-1b05-4acb-bcc9-c37c6dbc1b3f" providerId="ADAL" clId="{81FE7D73-3A07-403D-927E-AFD00D0AF790}" dt="2022-01-14T17:08:58.624" v="94" actId="20577"/>
        <pc:sldMkLst>
          <pc:docMk/>
          <pc:sldMk cId="3281342848" sldId="296"/>
        </pc:sldMkLst>
        <pc:spChg chg="mod">
          <ac:chgData name="Sagel, Lisa" userId="eb76e6d0-1b05-4acb-bcc9-c37c6dbc1b3f" providerId="ADAL" clId="{81FE7D73-3A07-403D-927E-AFD00D0AF790}" dt="2022-01-14T17:08:58.624" v="94" actId="20577"/>
          <ac:spMkLst>
            <pc:docMk/>
            <pc:sldMk cId="3281342848" sldId="296"/>
            <ac:spMk id="2" creationId="{7F79C9FD-711C-47EF-81C7-961148D95040}"/>
          </ac:spMkLst>
        </pc:spChg>
      </pc:sldChg>
      <pc:sldChg chg="modSp mod">
        <pc:chgData name="Sagel, Lisa" userId="eb76e6d0-1b05-4acb-bcc9-c37c6dbc1b3f" providerId="ADAL" clId="{81FE7D73-3A07-403D-927E-AFD00D0AF790}" dt="2022-01-14T17:09:33.359" v="96" actId="20577"/>
        <pc:sldMkLst>
          <pc:docMk/>
          <pc:sldMk cId="2884020623" sldId="299"/>
        </pc:sldMkLst>
        <pc:spChg chg="mod">
          <ac:chgData name="Sagel, Lisa" userId="eb76e6d0-1b05-4acb-bcc9-c37c6dbc1b3f" providerId="ADAL" clId="{81FE7D73-3A07-403D-927E-AFD00D0AF790}" dt="2022-01-14T17:09:33.359" v="96" actId="20577"/>
          <ac:spMkLst>
            <pc:docMk/>
            <pc:sldMk cId="2884020623" sldId="299"/>
            <ac:spMk id="3" creationId="{C04E7553-53EB-4C4E-92F9-20E6DDD41D3F}"/>
          </ac:spMkLst>
        </pc:spChg>
      </pc:sldChg>
      <pc:sldChg chg="modSp mod">
        <pc:chgData name="Sagel, Lisa" userId="eb76e6d0-1b05-4acb-bcc9-c37c6dbc1b3f" providerId="ADAL" clId="{81FE7D73-3A07-403D-927E-AFD00D0AF790}" dt="2022-01-14T17:02:32.307" v="66" actId="20577"/>
        <pc:sldMkLst>
          <pc:docMk/>
          <pc:sldMk cId="2613618243" sldId="302"/>
        </pc:sldMkLst>
        <pc:spChg chg="mod">
          <ac:chgData name="Sagel, Lisa" userId="eb76e6d0-1b05-4acb-bcc9-c37c6dbc1b3f" providerId="ADAL" clId="{81FE7D73-3A07-403D-927E-AFD00D0AF790}" dt="2022-01-14T17:02:32.307" v="66" actId="20577"/>
          <ac:spMkLst>
            <pc:docMk/>
            <pc:sldMk cId="2613618243" sldId="302"/>
            <ac:spMk id="2" creationId="{8B129D53-BD08-4F84-B9E8-17FF58033F4E}"/>
          </ac:spMkLst>
        </pc:spChg>
      </pc:sldChg>
      <pc:sldChg chg="modSp mod">
        <pc:chgData name="Sagel, Lisa" userId="eb76e6d0-1b05-4acb-bcc9-c37c6dbc1b3f" providerId="ADAL" clId="{81FE7D73-3A07-403D-927E-AFD00D0AF790}" dt="2022-01-14T17:08:30.833" v="92" actId="6549"/>
        <pc:sldMkLst>
          <pc:docMk/>
          <pc:sldMk cId="2598864177" sldId="313"/>
        </pc:sldMkLst>
        <pc:spChg chg="mod">
          <ac:chgData name="Sagel, Lisa" userId="eb76e6d0-1b05-4acb-bcc9-c37c6dbc1b3f" providerId="ADAL" clId="{81FE7D73-3A07-403D-927E-AFD00D0AF790}" dt="2022-01-14T17:08:30.833" v="92" actId="6549"/>
          <ac:spMkLst>
            <pc:docMk/>
            <pc:sldMk cId="2598864177" sldId="313"/>
            <ac:spMk id="2" creationId="{8B129D53-BD08-4F84-B9E8-17FF58033F4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gone-my.sharepoint.com/personal/sagel_me_pg_com/Documents/IFDH/Report_IFDH_Pediatric_Survey_11-27-2021-06-54-14-737-PM_UT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pgone-my.sharepoint.com/personal/sagel_me_pg_com/Documents/IFDH/Report_IFDH_Pediatric_Survey_11-27-2021-06-54-14-737-PM_UTC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gone-my.sharepoint.com/personal/sagel_me_pg_com/Documents/IFDH/Report_IFDH_Electric_Toothbrush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gone-my.sharepoint.com/personal/sagel_me_pg_com/Documents/IFDH/Report_IFDH_Pediatric_Survey_11-27-2021-06-54-14-737-PM_UT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gone-my.sharepoint.com/personal/sagel_me_pg_com/Documents/IFDH/Report_IFDH_Electric_Toothbrush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gone-my.sharepoint.com/personal/sagel_me_pg_com/Documents/IFDH/Report_IFDH_Electric_Toothbrush_For%20P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pgone-my.sharepoint.com/personal/sagel_me_pg_com/Documents/IFDH/Report_IFDH_Pediatric_Survey_11-27-2021-06-54-14-737-PM_UT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'16.'!$A$38:$A$41</c:f>
              <c:strCache>
                <c:ptCount val="4"/>
                <c:pt idx="0">
                  <c:v>Less than 5 years</c:v>
                </c:pt>
                <c:pt idx="1">
                  <c:v>5 to 15 years</c:v>
                </c:pt>
                <c:pt idx="2">
                  <c:v>16 to 25 years</c:v>
                </c:pt>
                <c:pt idx="3">
                  <c:v>More than 25 years</c:v>
                </c:pt>
              </c:strCache>
            </c:strRef>
          </c:cat>
          <c:val>
            <c:numRef>
              <c:f>'16.'!$B$38:$B$41</c:f>
              <c:numCache>
                <c:formatCode>0.#%</c:formatCode>
                <c:ptCount val="4"/>
                <c:pt idx="0">
                  <c:v>0.22339999999999999</c:v>
                </c:pt>
                <c:pt idx="1">
                  <c:v>0.32429999999999998</c:v>
                </c:pt>
                <c:pt idx="2">
                  <c:v>0.19889999999999999</c:v>
                </c:pt>
                <c:pt idx="3">
                  <c:v>0.25340000000000001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1-40CA-B915-C89A5CD52C6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61-40CA-B915-C89A5CD52C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61-40CA-B915-C89A5CD52C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C61-40CA-B915-C89A5CD52C6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61-40CA-B915-C89A5CD52C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'16.'!$A$38:$A$41</c:f>
              <c:strCache>
                <c:ptCount val="4"/>
                <c:pt idx="0">
                  <c:v>Less than 5 years</c:v>
                </c:pt>
                <c:pt idx="1">
                  <c:v>5 to 15 years</c:v>
                </c:pt>
                <c:pt idx="2">
                  <c:v>16 to 25 years</c:v>
                </c:pt>
                <c:pt idx="3">
                  <c:v>More than 25 years</c:v>
                </c:pt>
              </c:strCache>
            </c:strRef>
          </c:cat>
          <c:val>
            <c:numRef>
              <c:f>'16.'!$C$38:$C$41</c:f>
              <c:numCache>
                <c:formatCode>General</c:formatCode>
                <c:ptCount val="4"/>
                <c:pt idx="0">
                  <c:v>82</c:v>
                </c:pt>
                <c:pt idx="1">
                  <c:v>119</c:v>
                </c:pt>
                <c:pt idx="2">
                  <c:v>73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1-40CA-B915-C89A5CD52C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94094312"/>
        <c:axId val="991506000"/>
      </c:barChart>
      <c:catAx>
        <c:axId val="994094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506000"/>
        <c:crosses val="autoZero"/>
        <c:auto val="1"/>
        <c:lblAlgn val="ctr"/>
        <c:lblOffset val="100"/>
        <c:noMultiLvlLbl val="0"/>
      </c:catAx>
      <c:valAx>
        <c:axId val="991506000"/>
        <c:scaling>
          <c:orientation val="minMax"/>
        </c:scaling>
        <c:delete val="1"/>
        <c:axPos val="b"/>
        <c:numFmt formatCode="0.#%" sourceLinked="1"/>
        <c:majorTickMark val="none"/>
        <c:minorTickMark val="none"/>
        <c:tickLblPos val="nextTo"/>
        <c:crossAx val="99409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Always</c:v>
          </c:tx>
          <c:spPr>
            <a:solidFill>
              <a:srgbClr val="8ED3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CF0-491B-B4EA-1130295CAF8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CF0-491B-B4EA-1130295CAF8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CF0-491B-B4EA-1130295CAF8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CF0-491B-B4EA-1130295CAF8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CF0-491B-B4EA-1130295CAF8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CF0-491B-B4EA-1130295CAF8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CF0-491B-B4EA-1130295CAF8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CF0-491B-B4EA-1130295CAF89}"/>
              </c:ext>
            </c:extLst>
          </c:dPt>
          <c:cat>
            <c:strLit>
              <c:ptCount val="8"/>
              <c:pt idx="0">
                <c:v>Electric toothbrush</c:v>
              </c:pt>
              <c:pt idx="1">
                <c:v>Fluoride toothpaste</c:v>
              </c:pt>
              <c:pt idx="2">
                <c:v>Fluoride-free toothpaste</c:v>
              </c:pt>
              <c:pt idx="3">
                <c:v>High concentration fluoride for at-ho...</c:v>
              </c:pt>
              <c:pt idx="4">
                <c:v>Fluoride rinse</c:v>
              </c:pt>
              <c:pt idx="5">
                <c:v>Interdental cleaning aid</c:v>
              </c:pt>
              <c:pt idx="6">
                <c:v>Irrigator</c:v>
              </c:pt>
              <c:pt idx="7">
                <c:v>App to track brushing habits</c:v>
              </c:pt>
            </c:strLit>
          </c:cat>
          <c:val>
            <c:numRef>
              <c:f>('5.'!$C$109,'5.'!$C$115,'5.'!$C$121,'5.'!$C$127,'5.'!$C$133,'5.'!$C$139,'5.'!$C$145,'5.'!$C$151)</c:f>
              <c:numCache>
                <c:formatCode>0.##%</c:formatCode>
                <c:ptCount val="8"/>
                <c:pt idx="0">
                  <c:v>0.1643</c:v>
                </c:pt>
                <c:pt idx="1">
                  <c:v>0.87760000000000005</c:v>
                </c:pt>
                <c:pt idx="2">
                  <c:v>3.15E-2</c:v>
                </c:pt>
                <c:pt idx="3">
                  <c:v>4.5499999999999999E-2</c:v>
                </c:pt>
                <c:pt idx="4">
                  <c:v>0.12939999999999999</c:v>
                </c:pt>
                <c:pt idx="5">
                  <c:v>0.36009999999999998</c:v>
                </c:pt>
                <c:pt idx="6">
                  <c:v>6.9999999999999993E-3</c:v>
                </c:pt>
                <c:pt idx="7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F0-491B-B4EA-1130295CAF89}"/>
            </c:ext>
          </c:extLst>
        </c:ser>
        <c:ser>
          <c:idx val="1"/>
          <c:order val="1"/>
          <c:tx>
            <c:v>Often</c:v>
          </c:tx>
          <c:spPr>
            <a:solidFill>
              <a:srgbClr val="85DEA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CF0-491B-B4EA-1130295CAF8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CF0-491B-B4EA-1130295CAF8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CF0-491B-B4EA-1130295CAF8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CF0-491B-B4EA-1130295CAF8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CF0-491B-B4EA-1130295CAF8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9CF0-491B-B4EA-1130295CAF8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CF0-491B-B4EA-1130295CAF8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CF0-491B-B4EA-1130295CAF89}"/>
              </c:ext>
            </c:extLst>
          </c:dPt>
          <c:cat>
            <c:strLit>
              <c:ptCount val="8"/>
              <c:pt idx="0">
                <c:v>Electric toothbrush</c:v>
              </c:pt>
              <c:pt idx="1">
                <c:v>Fluoride toothpaste</c:v>
              </c:pt>
              <c:pt idx="2">
                <c:v>Fluoride-free toothpaste</c:v>
              </c:pt>
              <c:pt idx="3">
                <c:v>High concentration fluoride for at-ho...</c:v>
              </c:pt>
              <c:pt idx="4">
                <c:v>Fluoride rinse</c:v>
              </c:pt>
              <c:pt idx="5">
                <c:v>Interdental cleaning aid</c:v>
              </c:pt>
              <c:pt idx="6">
                <c:v>Irrigator</c:v>
              </c:pt>
              <c:pt idx="7">
                <c:v>App to track brushing habits</c:v>
              </c:pt>
            </c:strLit>
          </c:cat>
          <c:val>
            <c:numRef>
              <c:f>('5.'!$C$110,'5.'!$C$116,'5.'!$C$122,'5.'!$C$128,'5.'!$C$134,'5.'!$C$140,'5.'!$C$146,'5.'!$C$152)</c:f>
              <c:numCache>
                <c:formatCode>0.##%</c:formatCode>
                <c:ptCount val="8"/>
                <c:pt idx="0">
                  <c:v>0.41609999999999997</c:v>
                </c:pt>
                <c:pt idx="1">
                  <c:v>8.0399999999999985E-2</c:v>
                </c:pt>
                <c:pt idx="2">
                  <c:v>1.3999999999999999E-2</c:v>
                </c:pt>
                <c:pt idx="3">
                  <c:v>0.1678</c:v>
                </c:pt>
                <c:pt idx="4">
                  <c:v>0.25519999999999998</c:v>
                </c:pt>
                <c:pt idx="5">
                  <c:v>0.30769999999999997</c:v>
                </c:pt>
                <c:pt idx="6">
                  <c:v>4.5499999999999999E-2</c:v>
                </c:pt>
                <c:pt idx="7">
                  <c:v>0.10490000000000001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CF0-491B-B4EA-1130295CAF89}"/>
            </c:ext>
          </c:extLst>
        </c:ser>
        <c:ser>
          <c:idx val="2"/>
          <c:order val="2"/>
          <c:tx>
            <c:v>Sometimes</c:v>
          </c:tx>
          <c:spPr>
            <a:solidFill>
              <a:srgbClr val="DCD97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9CF0-491B-B4EA-1130295CAF8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CF0-491B-B4EA-1130295CAF8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9CF0-491B-B4EA-1130295CAF8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CF0-491B-B4EA-1130295CAF8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9CF0-491B-B4EA-1130295CAF8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CF0-491B-B4EA-1130295CAF8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9CF0-491B-B4EA-1130295CAF8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9CF0-491B-B4EA-1130295CAF89}"/>
              </c:ext>
            </c:extLst>
          </c:dPt>
          <c:cat>
            <c:strLit>
              <c:ptCount val="8"/>
              <c:pt idx="0">
                <c:v>Electric toothbrush</c:v>
              </c:pt>
              <c:pt idx="1">
                <c:v>Fluoride toothpaste</c:v>
              </c:pt>
              <c:pt idx="2">
                <c:v>Fluoride-free toothpaste</c:v>
              </c:pt>
              <c:pt idx="3">
                <c:v>High concentration fluoride for at-ho...</c:v>
              </c:pt>
              <c:pt idx="4">
                <c:v>Fluoride rinse</c:v>
              </c:pt>
              <c:pt idx="5">
                <c:v>Interdental cleaning aid</c:v>
              </c:pt>
              <c:pt idx="6">
                <c:v>Irrigator</c:v>
              </c:pt>
              <c:pt idx="7">
                <c:v>App to track brushing habits</c:v>
              </c:pt>
            </c:strLit>
          </c:cat>
          <c:val>
            <c:numRef>
              <c:f>('5.'!$C$111,'5.'!$C$117,'5.'!$C$123,'5.'!$C$129,'5.'!$C$135,'5.'!$C$141,'5.'!$C$147,'5.'!$C$153)</c:f>
              <c:numCache>
                <c:formatCode>0.##%</c:formatCode>
                <c:ptCount val="8"/>
                <c:pt idx="0">
                  <c:v>0.29719999999999996</c:v>
                </c:pt>
                <c:pt idx="1">
                  <c:v>3.15E-2</c:v>
                </c:pt>
                <c:pt idx="2">
                  <c:v>4.9000000000000002E-2</c:v>
                </c:pt>
                <c:pt idx="3">
                  <c:v>0.34619999999999995</c:v>
                </c:pt>
                <c:pt idx="4">
                  <c:v>0.32520000000000004</c:v>
                </c:pt>
                <c:pt idx="5">
                  <c:v>0.18179999999999999</c:v>
                </c:pt>
                <c:pt idx="6">
                  <c:v>0.19579999999999997</c:v>
                </c:pt>
                <c:pt idx="7">
                  <c:v>0.24129999999999999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CF0-491B-B4EA-1130295CAF89}"/>
            </c:ext>
          </c:extLst>
        </c:ser>
        <c:ser>
          <c:idx val="3"/>
          <c:order val="3"/>
          <c:tx>
            <c:v>Rarely</c:v>
          </c:tx>
          <c:spPr>
            <a:solidFill>
              <a:srgbClr val="9A888B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CF0-491B-B4EA-1130295CAF8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9CF0-491B-B4EA-1130295CAF8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9CF0-491B-B4EA-1130295CAF8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9CF0-491B-B4EA-1130295CAF8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9CF0-491B-B4EA-1130295CAF8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9CF0-491B-B4EA-1130295CAF8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9CF0-491B-B4EA-1130295CAF8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9CF0-491B-B4EA-1130295CAF89}"/>
              </c:ext>
            </c:extLst>
          </c:dPt>
          <c:cat>
            <c:strLit>
              <c:ptCount val="8"/>
              <c:pt idx="0">
                <c:v>Electric toothbrush</c:v>
              </c:pt>
              <c:pt idx="1">
                <c:v>Fluoride toothpaste</c:v>
              </c:pt>
              <c:pt idx="2">
                <c:v>Fluoride-free toothpaste</c:v>
              </c:pt>
              <c:pt idx="3">
                <c:v>High concentration fluoride for at-ho...</c:v>
              </c:pt>
              <c:pt idx="4">
                <c:v>Fluoride rinse</c:v>
              </c:pt>
              <c:pt idx="5">
                <c:v>Interdental cleaning aid</c:v>
              </c:pt>
              <c:pt idx="6">
                <c:v>Irrigator</c:v>
              </c:pt>
              <c:pt idx="7">
                <c:v>App to track brushing habits</c:v>
              </c:pt>
            </c:strLit>
          </c:cat>
          <c:val>
            <c:numRef>
              <c:f>('5.'!$C$112,'5.'!$C$118,'5.'!$C$124,'5.'!$C$130,'5.'!$C$136,'5.'!$C$142,'5.'!$C$148,'5.'!$C$154)</c:f>
              <c:numCache>
                <c:formatCode>0.##%</c:formatCode>
                <c:ptCount val="8"/>
                <c:pt idx="0">
                  <c:v>9.0899999999999995E-2</c:v>
                </c:pt>
                <c:pt idx="1">
                  <c:v>3.4999999999999996E-3</c:v>
                </c:pt>
                <c:pt idx="2">
                  <c:v>0.17480000000000001</c:v>
                </c:pt>
                <c:pt idx="3">
                  <c:v>0.28320000000000001</c:v>
                </c:pt>
                <c:pt idx="4">
                  <c:v>0.1888</c:v>
                </c:pt>
                <c:pt idx="5">
                  <c:v>0.1084</c:v>
                </c:pt>
                <c:pt idx="6">
                  <c:v>0.2797</c:v>
                </c:pt>
                <c:pt idx="7">
                  <c:v>0.26219999999999999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9CF0-491B-B4EA-1130295CAF89}"/>
            </c:ext>
          </c:extLst>
        </c:ser>
        <c:ser>
          <c:idx val="4"/>
          <c:order val="4"/>
          <c:tx>
            <c:v>Never</c:v>
          </c:tx>
          <c:spPr>
            <a:solidFill>
              <a:srgbClr val="E79C9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9CF0-491B-B4EA-1130295CAF8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9CF0-491B-B4EA-1130295CAF8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9CF0-491B-B4EA-1130295CAF8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9CF0-491B-B4EA-1130295CAF8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9CF0-491B-B4EA-1130295CAF8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9CF0-491B-B4EA-1130295CAF8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9CF0-491B-B4EA-1130295CAF8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9CF0-491B-B4EA-1130295CAF89}"/>
              </c:ext>
            </c:extLst>
          </c:dPt>
          <c:cat>
            <c:strLit>
              <c:ptCount val="8"/>
              <c:pt idx="0">
                <c:v>Electric toothbrush</c:v>
              </c:pt>
              <c:pt idx="1">
                <c:v>Fluoride toothpaste</c:v>
              </c:pt>
              <c:pt idx="2">
                <c:v>Fluoride-free toothpaste</c:v>
              </c:pt>
              <c:pt idx="3">
                <c:v>High concentration fluoride for at-ho...</c:v>
              </c:pt>
              <c:pt idx="4">
                <c:v>Fluoride rinse</c:v>
              </c:pt>
              <c:pt idx="5">
                <c:v>Interdental cleaning aid</c:v>
              </c:pt>
              <c:pt idx="6">
                <c:v>Irrigator</c:v>
              </c:pt>
              <c:pt idx="7">
                <c:v>App to track brushing habits</c:v>
              </c:pt>
            </c:strLit>
          </c:cat>
          <c:val>
            <c:numRef>
              <c:f>('5.'!$C$113,'5.'!$C$119,'5.'!$C$125,'5.'!$C$131,'5.'!$C$137,'5.'!$C$143,'5.'!$C$149,'5.'!$C$155)</c:f>
              <c:numCache>
                <c:formatCode>0.##%</c:formatCode>
                <c:ptCount val="8"/>
                <c:pt idx="0">
                  <c:v>3.15E-2</c:v>
                </c:pt>
                <c:pt idx="1">
                  <c:v>6.9999999999999993E-3</c:v>
                </c:pt>
                <c:pt idx="2">
                  <c:v>0.73080000000000001</c:v>
                </c:pt>
                <c:pt idx="3">
                  <c:v>0.1573</c:v>
                </c:pt>
                <c:pt idx="4">
                  <c:v>0.1014</c:v>
                </c:pt>
                <c:pt idx="5">
                  <c:v>4.2000000000000003E-2</c:v>
                </c:pt>
                <c:pt idx="6">
                  <c:v>0.47200000000000003</c:v>
                </c:pt>
                <c:pt idx="7">
                  <c:v>0.30070000000000002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9CF0-491B-B4EA-1130295CA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1314456"/>
        <c:axId val="513996988"/>
      </c:barChart>
      <c:catAx>
        <c:axId val="701314456"/>
        <c:scaling>
          <c:orientation val="maxMin"/>
        </c:scaling>
        <c:delete val="0"/>
        <c:axPos val="l"/>
        <c:majorGridlines>
          <c:spPr>
            <a:ln>
              <a:solidFill>
                <a:srgbClr val="C0C0C0"/>
              </a:solidFill>
            </a:ln>
          </c:spPr>
        </c:majorGridlines>
        <c:numFmt formatCode="General" sourceLinked="1"/>
        <c:majorTickMark val="in"/>
        <c:minorTickMark val="none"/>
        <c:tickLblPos val="nextTo"/>
        <c:txPr>
          <a:bodyPr rot="0"/>
          <a:lstStyle/>
          <a:p>
            <a:pPr>
              <a:defRPr lang="en-US" sz="1200" u="none" baseline="0"/>
            </a:pPr>
            <a:endParaRPr lang="en-US"/>
          </a:p>
        </c:txPr>
        <c:crossAx val="513996988"/>
        <c:crosses val="autoZero"/>
        <c:auto val="0"/>
        <c:lblAlgn val="ctr"/>
        <c:lblOffset val="100"/>
        <c:noMultiLvlLbl val="0"/>
      </c:catAx>
      <c:valAx>
        <c:axId val="513996988"/>
        <c:scaling>
          <c:orientation val="minMax"/>
          <c:min val="0"/>
        </c:scaling>
        <c:delete val="0"/>
        <c:axPos val="t"/>
        <c:majorGridlines>
          <c:spPr>
            <a:ln/>
          </c:spPr>
        </c:majorGridlines>
        <c:numFmt formatCode="0%" sourceLinked="1"/>
        <c:majorTickMark val="in"/>
        <c:minorTickMark val="none"/>
        <c:tickLblPos val="nextTo"/>
        <c:crossAx val="701314456"/>
        <c:crosses val="autoZero"/>
        <c:crossBetween val="between"/>
      </c:valAx>
      <c:spPr>
        <a:solidFill>
          <a:srgbClr val="FFFFFF">
            <a:alpha val="0"/>
          </a:srgbClr>
        </a:solidFill>
        <a:ln w="12700">
          <a:solidFill>
            <a:srgbClr val="808080"/>
          </a:solidFill>
        </a:ln>
      </c:spPr>
    </c:plotArea>
    <c:legend>
      <c:legendPos val="t"/>
      <c:overlay val="0"/>
      <c:spPr>
        <a:ln>
          <a:noFill/>
        </a:ln>
      </c:spPr>
      <c:txPr>
        <a:bodyPr rot="0"/>
        <a:lstStyle/>
        <a:p>
          <a:pPr>
            <a:defRPr lang="en-US" sz="1400" u="none" baseline="0"/>
          </a:pPr>
          <a:endParaRPr lang="en-US"/>
        </a:p>
      </c:txPr>
    </c:legend>
    <c:plotVisOnly val="1"/>
    <c:dispBlanksAs val="gap"/>
    <c:showDLblsOverMax val="0"/>
  </c:chart>
  <c:txPr>
    <a:bodyPr rot="0"/>
    <a:lstStyle/>
    <a:p>
      <a:pPr>
        <a:defRPr lang="en-US" u="none" baseline="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78116473064631"/>
          <c:y val="0.17210645682847825"/>
          <c:w val="0.4743525376159663"/>
          <c:h val="0.7970579243898267"/>
        </c:manualLayout>
      </c:layout>
      <c:barChart>
        <c:barDir val="bar"/>
        <c:grouping val="percentStacked"/>
        <c:varyColors val="0"/>
        <c:ser>
          <c:idx val="0"/>
          <c:order val="0"/>
          <c:tx>
            <c:v>Always</c:v>
          </c:tx>
          <c:spPr>
            <a:solidFill>
              <a:srgbClr val="8ED3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60-4BE7-BE20-7C7883FE28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60-4BE7-BE20-7C7883FE28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60-4BE7-BE20-7C7883FE28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60-4BE7-BE20-7C7883FE2844}"/>
              </c:ext>
            </c:extLst>
          </c:dPt>
          <c:cat>
            <c:strLit>
              <c:ptCount val="4"/>
              <c:pt idx="0">
                <c:v>Reducing consumption of sugary foods ...</c:v>
              </c:pt>
              <c:pt idx="1">
                <c:v>Importance of nutrition</c:v>
              </c:pt>
              <c:pt idx="2">
                <c:v>Health consequences of obesity</c:v>
              </c:pt>
              <c:pt idx="3">
                <c:v>Reducing consumption of acidic foods ...</c:v>
              </c:pt>
            </c:strLit>
          </c:cat>
          <c:val>
            <c:numRef>
              <c:f>('6.'!$C$61,'6.'!$C$67,'6.'!$C$73,'6.'!$C$79)</c:f>
              <c:numCache>
                <c:formatCode>0.##%</c:formatCode>
                <c:ptCount val="4"/>
                <c:pt idx="0">
                  <c:v>0.58389999999999997</c:v>
                </c:pt>
                <c:pt idx="1">
                  <c:v>0.48249999999999998</c:v>
                </c:pt>
                <c:pt idx="2">
                  <c:v>0.11890000000000001</c:v>
                </c:pt>
                <c:pt idx="3">
                  <c:v>0.51049999999999995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60-4BE7-BE20-7C7883FE2844}"/>
            </c:ext>
          </c:extLst>
        </c:ser>
        <c:ser>
          <c:idx val="1"/>
          <c:order val="1"/>
          <c:tx>
            <c:v>Often</c:v>
          </c:tx>
          <c:spPr>
            <a:solidFill>
              <a:srgbClr val="85DEA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B60-4BE7-BE20-7C7883FE28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B60-4BE7-BE20-7C7883FE28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B60-4BE7-BE20-7C7883FE28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B60-4BE7-BE20-7C7883FE2844}"/>
              </c:ext>
            </c:extLst>
          </c:dPt>
          <c:cat>
            <c:strLit>
              <c:ptCount val="4"/>
              <c:pt idx="0">
                <c:v>Reducing consumption of sugary foods ...</c:v>
              </c:pt>
              <c:pt idx="1">
                <c:v>Importance of nutrition</c:v>
              </c:pt>
              <c:pt idx="2">
                <c:v>Health consequences of obesity</c:v>
              </c:pt>
              <c:pt idx="3">
                <c:v>Reducing consumption of acidic foods ...</c:v>
              </c:pt>
            </c:strLit>
          </c:cat>
          <c:val>
            <c:numRef>
              <c:f>('6.'!$C$62,'6.'!$C$68,'6.'!$C$74,'6.'!$C$80)</c:f>
              <c:numCache>
                <c:formatCode>0.##%</c:formatCode>
                <c:ptCount val="4"/>
                <c:pt idx="0">
                  <c:v>0.34619999999999995</c:v>
                </c:pt>
                <c:pt idx="1">
                  <c:v>0.30420000000000003</c:v>
                </c:pt>
                <c:pt idx="2">
                  <c:v>0.12240000000000001</c:v>
                </c:pt>
                <c:pt idx="3">
                  <c:v>0.34970000000000001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60-4BE7-BE20-7C7883FE2844}"/>
            </c:ext>
          </c:extLst>
        </c:ser>
        <c:ser>
          <c:idx val="2"/>
          <c:order val="2"/>
          <c:tx>
            <c:v>Sometimes</c:v>
          </c:tx>
          <c:spPr>
            <a:solidFill>
              <a:srgbClr val="DCD97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B60-4BE7-BE20-7C7883FE28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B60-4BE7-BE20-7C7883FE28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B60-4BE7-BE20-7C7883FE28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B60-4BE7-BE20-7C7883FE2844}"/>
              </c:ext>
            </c:extLst>
          </c:dPt>
          <c:cat>
            <c:strLit>
              <c:ptCount val="4"/>
              <c:pt idx="0">
                <c:v>Reducing consumption of sugary foods ...</c:v>
              </c:pt>
              <c:pt idx="1">
                <c:v>Importance of nutrition</c:v>
              </c:pt>
              <c:pt idx="2">
                <c:v>Health consequences of obesity</c:v>
              </c:pt>
              <c:pt idx="3">
                <c:v>Reducing consumption of acidic foods ...</c:v>
              </c:pt>
            </c:strLit>
          </c:cat>
          <c:val>
            <c:numRef>
              <c:f>('6.'!$C$63,'6.'!$C$69,'6.'!$C$75,'6.'!$C$81)</c:f>
              <c:numCache>
                <c:formatCode>0.##%</c:formatCode>
                <c:ptCount val="4"/>
                <c:pt idx="0">
                  <c:v>6.6400000000000001E-2</c:v>
                </c:pt>
                <c:pt idx="1">
                  <c:v>0.1434</c:v>
                </c:pt>
                <c:pt idx="2">
                  <c:v>0.26919999999999999</c:v>
                </c:pt>
                <c:pt idx="3">
                  <c:v>0.10490000000000001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B60-4BE7-BE20-7C7883FE2844}"/>
            </c:ext>
          </c:extLst>
        </c:ser>
        <c:ser>
          <c:idx val="3"/>
          <c:order val="3"/>
          <c:tx>
            <c:v>Rarely</c:v>
          </c:tx>
          <c:spPr>
            <a:solidFill>
              <a:srgbClr val="9A888B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B60-4BE7-BE20-7C7883FE28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B60-4BE7-BE20-7C7883FE28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B60-4BE7-BE20-7C7883FE28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B60-4BE7-BE20-7C7883FE2844}"/>
              </c:ext>
            </c:extLst>
          </c:dPt>
          <c:cat>
            <c:strLit>
              <c:ptCount val="4"/>
              <c:pt idx="0">
                <c:v>Reducing consumption of sugary foods ...</c:v>
              </c:pt>
              <c:pt idx="1">
                <c:v>Importance of nutrition</c:v>
              </c:pt>
              <c:pt idx="2">
                <c:v>Health consequences of obesity</c:v>
              </c:pt>
              <c:pt idx="3">
                <c:v>Reducing consumption of acidic foods ...</c:v>
              </c:pt>
            </c:strLit>
          </c:cat>
          <c:val>
            <c:numRef>
              <c:f>('6.'!$C$64,'6.'!$C$70,'6.'!$C$76,'6.'!$C$82)</c:f>
              <c:numCache>
                <c:formatCode>0.##%</c:formatCode>
                <c:ptCount val="4"/>
                <c:pt idx="0">
                  <c:v>3.4999999999999996E-3</c:v>
                </c:pt>
                <c:pt idx="1">
                  <c:v>6.6400000000000001E-2</c:v>
                </c:pt>
                <c:pt idx="2">
                  <c:v>0.2727</c:v>
                </c:pt>
                <c:pt idx="3">
                  <c:v>3.15E-2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B60-4BE7-BE20-7C7883FE2844}"/>
            </c:ext>
          </c:extLst>
        </c:ser>
        <c:ser>
          <c:idx val="4"/>
          <c:order val="4"/>
          <c:tx>
            <c:v>Never</c:v>
          </c:tx>
          <c:spPr>
            <a:solidFill>
              <a:srgbClr val="E79C9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0B60-4BE7-BE20-7C7883FE28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0B60-4BE7-BE20-7C7883FE28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0B60-4BE7-BE20-7C7883FE28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0B60-4BE7-BE20-7C7883FE2844}"/>
              </c:ext>
            </c:extLst>
          </c:dPt>
          <c:cat>
            <c:strLit>
              <c:ptCount val="4"/>
              <c:pt idx="0">
                <c:v>Reducing consumption of sugary foods ...</c:v>
              </c:pt>
              <c:pt idx="1">
                <c:v>Importance of nutrition</c:v>
              </c:pt>
              <c:pt idx="2">
                <c:v>Health consequences of obesity</c:v>
              </c:pt>
              <c:pt idx="3">
                <c:v>Reducing consumption of acidic foods ...</c:v>
              </c:pt>
            </c:strLit>
          </c:cat>
          <c:val>
            <c:numRef>
              <c:f>('6.'!$C$65,'6.'!$C$71,'6.'!$C$77,'6.'!$C$83)</c:f>
              <c:numCache>
                <c:formatCode>0.##%</c:formatCode>
                <c:ptCount val="4"/>
                <c:pt idx="0" formatCode="0%">
                  <c:v>0</c:v>
                </c:pt>
                <c:pt idx="1">
                  <c:v>3.4999999999999996E-3</c:v>
                </c:pt>
                <c:pt idx="2">
                  <c:v>0.21679999999999999</c:v>
                </c:pt>
                <c:pt idx="3">
                  <c:v>3.4999999999999996E-3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B60-4BE7-BE20-7C7883FE2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3328589"/>
        <c:axId val="158750422"/>
      </c:barChart>
      <c:catAx>
        <c:axId val="1573328589"/>
        <c:scaling>
          <c:orientation val="maxMin"/>
        </c:scaling>
        <c:delete val="0"/>
        <c:axPos val="l"/>
        <c:majorGridlines>
          <c:spPr>
            <a:ln>
              <a:solidFill>
                <a:srgbClr val="C0C0C0"/>
              </a:solidFill>
            </a:ln>
          </c:spPr>
        </c:majorGridlines>
        <c:numFmt formatCode="General" sourceLinked="1"/>
        <c:majorTickMark val="in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58750422"/>
        <c:crosses val="autoZero"/>
        <c:auto val="0"/>
        <c:lblAlgn val="ctr"/>
        <c:lblOffset val="100"/>
        <c:noMultiLvlLbl val="0"/>
      </c:catAx>
      <c:valAx>
        <c:axId val="158750422"/>
        <c:scaling>
          <c:orientation val="minMax"/>
          <c:min val="0"/>
        </c:scaling>
        <c:delete val="0"/>
        <c:axPos val="t"/>
        <c:majorGridlines>
          <c:spPr>
            <a:ln/>
          </c:spPr>
        </c:majorGridlines>
        <c:numFmt formatCode="0%" sourceLinked="1"/>
        <c:majorTickMark val="in"/>
        <c:minorTickMark val="none"/>
        <c:tickLblPos val="nextTo"/>
        <c:crossAx val="1573328589"/>
        <c:crosses val="autoZero"/>
        <c:crossBetween val="between"/>
      </c:valAx>
      <c:spPr>
        <a:solidFill>
          <a:srgbClr val="FFFFFF">
            <a:alpha val="0"/>
          </a:srgbClr>
        </a:solidFill>
        <a:ln w="12700">
          <a:solidFill>
            <a:srgbClr val="808080"/>
          </a:solidFill>
        </a:ln>
      </c:spPr>
    </c:plotArea>
    <c:legend>
      <c:legendPos val="t"/>
      <c:overlay val="0"/>
      <c:spPr>
        <a:ln>
          <a:noFill/>
        </a:ln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 rot="0"/>
    <a:lstStyle/>
    <a:p>
      <a:pPr>
        <a:defRPr lang="en-US" sz="1400" u="none" baseline="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8ED3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C3-4679-82E6-6E2E5D6312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C3-4679-82E6-6E2E5D6312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3C3-4679-82E6-6E2E5D63120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C3-4679-82E6-6E2E5D63120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3C3-4679-82E6-6E2E5D63120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3C3-4679-82E6-6E2E5D63120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3C3-4679-82E6-6E2E5D63120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3C3-4679-82E6-6E2E5D63120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3C3-4679-82E6-6E2E5D631206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 algn="ctr"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C3-4679-82E6-6E2E5D631206}"/>
                </c:ext>
              </c:extLst>
            </c:dLbl>
            <c:dLbl>
              <c:idx val="1"/>
              <c:spPr/>
              <c:txPr>
                <a:bodyPr rot="0"/>
                <a:lstStyle/>
                <a:p>
                  <a:pPr algn="ctr"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3C3-4679-82E6-6E2E5D631206}"/>
                </c:ext>
              </c:extLst>
            </c:dLbl>
            <c:dLbl>
              <c:idx val="2"/>
              <c:spPr/>
              <c:txPr>
                <a:bodyPr rot="0"/>
                <a:lstStyle/>
                <a:p>
                  <a:pPr algn="ctr"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3C3-4679-82E6-6E2E5D631206}"/>
                </c:ext>
              </c:extLst>
            </c:dLbl>
            <c:dLbl>
              <c:idx val="3"/>
              <c:spPr/>
              <c:txPr>
                <a:bodyPr rot="0"/>
                <a:lstStyle/>
                <a:p>
                  <a:pPr algn="ctr"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3C3-4679-82E6-6E2E5D631206}"/>
                </c:ext>
              </c:extLst>
            </c:dLbl>
            <c:dLbl>
              <c:idx val="4"/>
              <c:spPr/>
              <c:txPr>
                <a:bodyPr rot="0"/>
                <a:lstStyle/>
                <a:p>
                  <a:pPr algn="ctr"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3C3-4679-82E6-6E2E5D631206}"/>
                </c:ext>
              </c:extLst>
            </c:dLbl>
            <c:dLbl>
              <c:idx val="5"/>
              <c:spPr/>
              <c:txPr>
                <a:bodyPr rot="0"/>
                <a:lstStyle/>
                <a:p>
                  <a:pPr algn="ctr"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3C3-4679-82E6-6E2E5D631206}"/>
                </c:ext>
              </c:extLst>
            </c:dLbl>
            <c:dLbl>
              <c:idx val="6"/>
              <c:spPr/>
              <c:txPr>
                <a:bodyPr rot="0"/>
                <a:lstStyle/>
                <a:p>
                  <a:pPr algn="ctr"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3C3-4679-82E6-6E2E5D631206}"/>
                </c:ext>
              </c:extLst>
            </c:dLbl>
            <c:dLbl>
              <c:idx val="7"/>
              <c:spPr/>
              <c:txPr>
                <a:bodyPr rot="0"/>
                <a:lstStyle/>
                <a:p>
                  <a:pPr algn="ctr"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3C3-4679-82E6-6E2E5D631206}"/>
                </c:ext>
              </c:extLst>
            </c:dLbl>
            <c:dLbl>
              <c:idx val="8"/>
              <c:spPr/>
              <c:txPr>
                <a:bodyPr rot="0"/>
                <a:lstStyle/>
                <a:p>
                  <a:pPr algn="ctr"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3C3-4679-82E6-6E2E5D631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'7.'!$A$38:$A$46</c:f>
              <c:strCache>
                <c:ptCount val="9"/>
                <c:pt idx="0">
                  <c:v>Small head size</c:v>
                </c:pt>
                <c:pt idx="1">
                  <c:v>Ultra soft bristles</c:v>
                </c:pt>
                <c:pt idx="2">
                  <c:v>Brush includes timer</c:v>
                </c:pt>
                <c:pt idx="3">
                  <c:v>Electric brush technology</c:v>
                </c:pt>
                <c:pt idx="4">
                  <c:v>Brush includes a pressure sensor</c:v>
                </c:pt>
                <c:pt idx="5">
                  <c:v>Battery-operated</c:v>
                </c:pt>
                <c:pt idx="6">
                  <c:v>Recyclable</c:v>
                </c:pt>
                <c:pt idx="7">
                  <c:v>Other, please specify</c:v>
                </c:pt>
                <c:pt idx="8">
                  <c:v>None of these</c:v>
                </c:pt>
              </c:strCache>
            </c:strRef>
          </c:cat>
          <c:val>
            <c:numRef>
              <c:f>'7.'!$B$38:$B$46</c:f>
              <c:numCache>
                <c:formatCode>0.#%</c:formatCode>
                <c:ptCount val="9"/>
                <c:pt idx="0">
                  <c:v>0.87060000000000004</c:v>
                </c:pt>
                <c:pt idx="1">
                  <c:v>0.51049999999999995</c:v>
                </c:pt>
                <c:pt idx="2">
                  <c:v>0.50350000000000006</c:v>
                </c:pt>
                <c:pt idx="3">
                  <c:v>0.47200000000000003</c:v>
                </c:pt>
                <c:pt idx="4">
                  <c:v>0.36359999999999998</c:v>
                </c:pt>
                <c:pt idx="5">
                  <c:v>0.12240000000000001</c:v>
                </c:pt>
                <c:pt idx="6">
                  <c:v>9.0899999999999995E-2</c:v>
                </c:pt>
                <c:pt idx="7">
                  <c:v>3.85E-2</c:v>
                </c:pt>
                <c:pt idx="8">
                  <c:v>1.3999999999999999E-2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C3-4679-82E6-6E2E5D631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488469"/>
        <c:axId val="1077523739"/>
      </c:barChart>
      <c:catAx>
        <c:axId val="1230488469"/>
        <c:scaling>
          <c:orientation val="maxMin"/>
        </c:scaling>
        <c:delete val="0"/>
        <c:axPos val="l"/>
        <c:majorGridlines>
          <c:spPr>
            <a:ln>
              <a:solidFill>
                <a:srgbClr val="C0C0C0"/>
              </a:solidFill>
            </a:ln>
          </c:spPr>
        </c:majorGridlines>
        <c:numFmt formatCode="General" sourceLinked="1"/>
        <c:majorTickMark val="in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077523739"/>
        <c:crosses val="autoZero"/>
        <c:auto val="0"/>
        <c:lblAlgn val="ctr"/>
        <c:lblOffset val="100"/>
        <c:noMultiLvlLbl val="0"/>
      </c:catAx>
      <c:valAx>
        <c:axId val="1077523739"/>
        <c:scaling>
          <c:orientation val="minMax"/>
          <c:min val="0"/>
        </c:scaling>
        <c:delete val="1"/>
        <c:axPos val="t"/>
        <c:majorGridlines>
          <c:spPr>
            <a:ln/>
          </c:spPr>
        </c:majorGridlines>
        <c:numFmt formatCode="0.#%" sourceLinked="1"/>
        <c:majorTickMark val="in"/>
        <c:minorTickMark val="none"/>
        <c:tickLblPos val="nextTo"/>
        <c:crossAx val="1230488469"/>
        <c:crosses val="autoZero"/>
        <c:crossBetween val="between"/>
      </c:valAx>
      <c:spPr>
        <a:solidFill>
          <a:srgbClr val="FFFFFF">
            <a:alpha val="0"/>
          </a:srgbClr>
        </a:solidFill>
        <a:ln w="12700">
          <a:solidFill>
            <a:srgbClr val="808080"/>
          </a:solidFill>
        </a:ln>
      </c:spPr>
    </c:plotArea>
    <c:plotVisOnly val="1"/>
    <c:dispBlanksAs val="gap"/>
    <c:showDLblsOverMax val="0"/>
  </c:chart>
  <c:txPr>
    <a:bodyPr rot="0"/>
    <a:lstStyle/>
    <a:p>
      <a:pPr>
        <a:defRPr lang="en-US" sz="1400" u="none" baseline="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93173772594138E-2"/>
          <c:y val="6.3788556232557456E-2"/>
          <c:w val="0.95322334513352858"/>
          <c:h val="0.67777144610529083"/>
        </c:manualLayout>
      </c:layout>
      <c:barChart>
        <c:barDir val="col"/>
        <c:grouping val="clustered"/>
        <c:varyColors val="0"/>
        <c:ser>
          <c:idx val="0"/>
          <c:order val="0"/>
          <c:tx>
            <c:v>Total</c:v>
          </c:tx>
          <c:invertIfNegative val="0"/>
          <c:dPt>
            <c:idx val="0"/>
            <c:invertIfNegative val="0"/>
            <c:bubble3D val="0"/>
            <c:spPr>
              <a:solidFill>
                <a:srgbClr val="8ED3F7"/>
              </a:solidFill>
            </c:spPr>
            <c:extLst>
              <c:ext xmlns:c16="http://schemas.microsoft.com/office/drawing/2014/chart" uri="{C3380CC4-5D6E-409C-BE32-E72D297353CC}">
                <c16:uniqueId val="{00000001-1062-407B-966B-73AAC7C94EA1}"/>
              </c:ext>
            </c:extLst>
          </c:dPt>
          <c:dPt>
            <c:idx val="1"/>
            <c:invertIfNegative val="0"/>
            <c:bubble3D val="0"/>
            <c:spPr>
              <a:solidFill>
                <a:srgbClr val="85DEA7"/>
              </a:solidFill>
            </c:spPr>
            <c:extLst>
              <c:ext xmlns:c16="http://schemas.microsoft.com/office/drawing/2014/chart" uri="{C3380CC4-5D6E-409C-BE32-E72D297353CC}">
                <c16:uniqueId val="{00000003-1062-407B-966B-73AAC7C94EA1}"/>
              </c:ext>
            </c:extLst>
          </c:dPt>
          <c:dPt>
            <c:idx val="2"/>
            <c:invertIfNegative val="0"/>
            <c:bubble3D val="0"/>
            <c:spPr>
              <a:solidFill>
                <a:srgbClr val="DCD973"/>
              </a:solidFill>
            </c:spPr>
            <c:extLst>
              <c:ext xmlns:c16="http://schemas.microsoft.com/office/drawing/2014/chart" uri="{C3380CC4-5D6E-409C-BE32-E72D297353CC}">
                <c16:uniqueId val="{00000005-1062-407B-966B-73AAC7C94EA1}"/>
              </c:ext>
            </c:extLst>
          </c:dPt>
          <c:dPt>
            <c:idx val="3"/>
            <c:invertIfNegative val="0"/>
            <c:bubble3D val="0"/>
            <c:spPr>
              <a:solidFill>
                <a:srgbClr val="9A888B"/>
              </a:solidFill>
            </c:spPr>
            <c:extLst>
              <c:ext xmlns:c16="http://schemas.microsoft.com/office/drawing/2014/chart" uri="{C3380CC4-5D6E-409C-BE32-E72D297353CC}">
                <c16:uniqueId val="{00000007-1062-407B-966B-73AAC7C94EA1}"/>
              </c:ext>
            </c:extLst>
          </c:dPt>
          <c:dPt>
            <c:idx val="4"/>
            <c:invertIfNegative val="0"/>
            <c:bubble3D val="0"/>
            <c:spPr>
              <a:solidFill>
                <a:srgbClr val="E79C92"/>
              </a:solidFill>
            </c:spPr>
            <c:extLst>
              <c:ext xmlns:c16="http://schemas.microsoft.com/office/drawing/2014/chart" uri="{C3380CC4-5D6E-409C-BE32-E72D297353CC}">
                <c16:uniqueId val="{00000009-1062-407B-966B-73AAC7C94EA1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62-407B-966B-73AAC7C94EA1}"/>
                </c:ext>
              </c:extLst>
            </c:dLbl>
            <c:dLbl>
              <c:idx val="1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062-407B-966B-73AAC7C94EA1}"/>
                </c:ext>
              </c:extLst>
            </c:dLbl>
            <c:dLbl>
              <c:idx val="2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062-407B-966B-73AAC7C94EA1}"/>
                </c:ext>
              </c:extLst>
            </c:dLbl>
            <c:dLbl>
              <c:idx val="3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062-407B-966B-73AAC7C94EA1}"/>
                </c:ext>
              </c:extLst>
            </c:dLbl>
            <c:dLbl>
              <c:idx val="4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062-407B-966B-73AAC7C94E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'8.'!$A$38:$A$42</c:f>
              <c:strCache>
                <c:ptCount val="5"/>
                <c:pt idx="0">
                  <c:v>Extremely important</c:v>
                </c:pt>
                <c:pt idx="1">
                  <c:v>Very important</c:v>
                </c:pt>
                <c:pt idx="2">
                  <c:v>Important</c:v>
                </c:pt>
                <c:pt idx="3">
                  <c:v>Slightly important</c:v>
                </c:pt>
                <c:pt idx="4">
                  <c:v>Not at all important</c:v>
                </c:pt>
              </c:strCache>
            </c:strRef>
          </c:cat>
          <c:val>
            <c:numRef>
              <c:f>'8.'!$B$38:$B$42</c:f>
              <c:numCache>
                <c:formatCode>0.0%</c:formatCode>
                <c:ptCount val="5"/>
                <c:pt idx="0">
                  <c:v>0.82519999999999993</c:v>
                </c:pt>
                <c:pt idx="1">
                  <c:v>0.12939999999999999</c:v>
                </c:pt>
                <c:pt idx="2">
                  <c:v>3.85E-2</c:v>
                </c:pt>
                <c:pt idx="3">
                  <c:v>6.9999999999999993E-3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62-407B-966B-73AAC7C94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6592440"/>
        <c:axId val="796594408"/>
      </c:barChart>
      <c:catAx>
        <c:axId val="796592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6594408"/>
        <c:crosses val="autoZero"/>
        <c:auto val="1"/>
        <c:lblAlgn val="ctr"/>
        <c:lblOffset val="100"/>
        <c:noMultiLvlLbl val="0"/>
      </c:catAx>
      <c:valAx>
        <c:axId val="796594408"/>
        <c:scaling>
          <c:orientation val="minMax"/>
          <c:max val="1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796592440"/>
        <c:crosses val="autoZero"/>
        <c:crossBetween val="between"/>
        <c:majorUnit val="0.25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 rot="0"/>
    <a:lstStyle/>
    <a:p>
      <a:pPr>
        <a:defRPr lang="en-US" sz="1400" u="none" baseline="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26986819526374E-2"/>
          <c:y val="0"/>
          <c:w val="0.95414602636094725"/>
          <c:h val="0.77380748501116481"/>
        </c:manualLayout>
      </c:layout>
      <c:barChart>
        <c:barDir val="col"/>
        <c:grouping val="clustered"/>
        <c:varyColors val="0"/>
        <c:ser>
          <c:idx val="0"/>
          <c:order val="0"/>
          <c:tx>
            <c:v>Total</c:v>
          </c:tx>
          <c:invertIfNegative val="0"/>
          <c:dPt>
            <c:idx val="0"/>
            <c:invertIfNegative val="0"/>
            <c:bubble3D val="0"/>
            <c:spPr>
              <a:solidFill>
                <a:srgbClr val="8ED3F7"/>
              </a:solidFill>
            </c:spPr>
            <c:extLst>
              <c:ext xmlns:c16="http://schemas.microsoft.com/office/drawing/2014/chart" uri="{C3380CC4-5D6E-409C-BE32-E72D297353CC}">
                <c16:uniqueId val="{00000001-EE5B-439D-9D80-98FE02D909CB}"/>
              </c:ext>
            </c:extLst>
          </c:dPt>
          <c:dPt>
            <c:idx val="1"/>
            <c:invertIfNegative val="0"/>
            <c:bubble3D val="0"/>
            <c:spPr>
              <a:solidFill>
                <a:srgbClr val="85DEA7"/>
              </a:solidFill>
            </c:spPr>
            <c:extLst>
              <c:ext xmlns:c16="http://schemas.microsoft.com/office/drawing/2014/chart" uri="{C3380CC4-5D6E-409C-BE32-E72D297353CC}">
                <c16:uniqueId val="{00000003-EE5B-439D-9D80-98FE02D909CB}"/>
              </c:ext>
            </c:extLst>
          </c:dPt>
          <c:dPt>
            <c:idx val="2"/>
            <c:invertIfNegative val="0"/>
            <c:bubble3D val="0"/>
            <c:spPr>
              <a:solidFill>
                <a:srgbClr val="DCD973"/>
              </a:solidFill>
            </c:spPr>
            <c:extLst>
              <c:ext xmlns:c16="http://schemas.microsoft.com/office/drawing/2014/chart" uri="{C3380CC4-5D6E-409C-BE32-E72D297353CC}">
                <c16:uniqueId val="{00000005-EE5B-439D-9D80-98FE02D909CB}"/>
              </c:ext>
            </c:extLst>
          </c:dPt>
          <c:dLbls>
            <c:dLbl>
              <c:idx val="0"/>
              <c:spPr/>
              <c:txPr>
                <a:bodyPr rot="0" anchor="ctr"/>
                <a:lstStyle/>
                <a:p>
                  <a:pPr algn="ctr">
                    <a:defRPr lang="en-US" sz="14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5B-439D-9D80-98FE02D909CB}"/>
                </c:ext>
              </c:extLst>
            </c:dLbl>
            <c:dLbl>
              <c:idx val="1"/>
              <c:spPr/>
              <c:txPr>
                <a:bodyPr rot="0" anchor="ctr"/>
                <a:lstStyle/>
                <a:p>
                  <a:pPr algn="ctr">
                    <a:defRPr lang="en-US" sz="14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E5B-439D-9D80-98FE02D909CB}"/>
                </c:ext>
              </c:extLst>
            </c:dLbl>
            <c:dLbl>
              <c:idx val="2"/>
              <c:spPr/>
              <c:txPr>
                <a:bodyPr rot="0" anchor="ctr"/>
                <a:lstStyle/>
                <a:p>
                  <a:pPr algn="ctr">
                    <a:defRPr lang="en-US" sz="14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E5B-439D-9D80-98FE02D90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'9.'!$A$38:$A$40</c:f>
              <c:strCache>
                <c:ptCount val="3"/>
                <c:pt idx="0">
                  <c:v>Parents/caregivers</c:v>
                </c:pt>
                <c:pt idx="1">
                  <c:v>Children (6 to 12 years old)</c:v>
                </c:pt>
                <c:pt idx="2">
                  <c:v>Equally important</c:v>
                </c:pt>
              </c:strCache>
            </c:strRef>
          </c:cat>
          <c:val>
            <c:numRef>
              <c:f>'9.'!$B$38:$B$40</c:f>
              <c:numCache>
                <c:formatCode>0.#%</c:formatCode>
                <c:ptCount val="3"/>
                <c:pt idx="0">
                  <c:v>0.12590000000000001</c:v>
                </c:pt>
                <c:pt idx="1">
                  <c:v>0.15029999999999999</c:v>
                </c:pt>
                <c:pt idx="2">
                  <c:v>0.7238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5B-439D-9D80-98FE02D90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5939648"/>
        <c:axId val="765942928"/>
      </c:barChart>
      <c:catAx>
        <c:axId val="7659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65942928"/>
        <c:crosses val="autoZero"/>
        <c:auto val="1"/>
        <c:lblAlgn val="ctr"/>
        <c:lblOffset val="100"/>
        <c:noMultiLvlLbl val="0"/>
      </c:catAx>
      <c:valAx>
        <c:axId val="7659429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#%" sourceLinked="1"/>
        <c:majorTickMark val="out"/>
        <c:minorTickMark val="none"/>
        <c:tickLblPos val="nextTo"/>
        <c:crossAx val="765939648"/>
        <c:crosses val="autoZero"/>
        <c:crossBetween val="between"/>
      </c:valAx>
      <c:spPr>
        <a:solidFill>
          <a:srgbClr val="FFFFFF">
            <a:alpha val="0"/>
          </a:srgbClr>
        </a:solidFill>
        <a:ln w="12700">
          <a:noFill/>
        </a:ln>
      </c:spPr>
    </c:plotArea>
    <c:plotVisOnly val="1"/>
    <c:dispBlanksAs val="gap"/>
    <c:showDLblsOverMax val="0"/>
  </c:chart>
  <c:txPr>
    <a:bodyPr rot="0"/>
    <a:lstStyle/>
    <a:p>
      <a:pPr>
        <a:defRPr lang="en-US" u="none" baseline="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8ED3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8C6-4E49-9B51-6D790890E5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C6-4E49-9B51-6D790890E5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8C6-4E49-9B51-6D790890E5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8C6-4E49-9B51-6D790890E5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8C6-4E49-9B51-6D790890E5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8C6-4E49-9B51-6D790890E5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8C6-4E49-9B51-6D790890E5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8C6-4E49-9B51-6D790890E5C1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8C6-4E49-9B51-6D790890E5C1}"/>
                </c:ext>
              </c:extLst>
            </c:dLbl>
            <c:dLbl>
              <c:idx val="1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8C6-4E49-9B51-6D790890E5C1}"/>
                </c:ext>
              </c:extLst>
            </c:dLbl>
            <c:dLbl>
              <c:idx val="2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8C6-4E49-9B51-6D790890E5C1}"/>
                </c:ext>
              </c:extLst>
            </c:dLbl>
            <c:dLbl>
              <c:idx val="3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8C6-4E49-9B51-6D790890E5C1}"/>
                </c:ext>
              </c:extLst>
            </c:dLbl>
            <c:dLbl>
              <c:idx val="4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8C6-4E49-9B51-6D790890E5C1}"/>
                </c:ext>
              </c:extLst>
            </c:dLbl>
            <c:dLbl>
              <c:idx val="5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C6-4E49-9B51-6D790890E5C1}"/>
                </c:ext>
              </c:extLst>
            </c:dLbl>
            <c:dLbl>
              <c:idx val="6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8C6-4E49-9B51-6D790890E5C1}"/>
                </c:ext>
              </c:extLst>
            </c:dLbl>
            <c:dLbl>
              <c:idx val="7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8C6-4E49-9B51-6D790890E5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'10.'!$A$38:$A$45</c:f>
              <c:strCache>
                <c:ptCount val="8"/>
                <c:pt idx="0">
                  <c:v>Parents/caregivers don’t understand why good oral hygiene is important for kids.</c:v>
                </c:pt>
                <c:pt idx="1">
                  <c:v>Children are not interested in oral hygiene.</c:v>
                </c:pt>
                <c:pt idx="2">
                  <c:v>Children’s anxiety about dental treatment.</c:v>
                </c:pt>
                <c:pt idx="3">
                  <c:v>Parents/caregivers are in a hurry.</c:v>
                </c:pt>
                <c:pt idx="4">
                  <c:v>None of these, it is not challenging.</c:v>
                </c:pt>
                <c:pt idx="5">
                  <c:v>I don’t have enough time.</c:v>
                </c:pt>
                <c:pt idx="6">
                  <c:v>Other, please specify</c:v>
                </c:pt>
                <c:pt idx="7">
                  <c:v>I don’t have enough educational hand-outs/pamphlets.</c:v>
                </c:pt>
              </c:strCache>
            </c:strRef>
          </c:cat>
          <c:val>
            <c:numRef>
              <c:f>'10.'!$B$38:$B$45</c:f>
              <c:numCache>
                <c:formatCode>0.#%</c:formatCode>
                <c:ptCount val="8"/>
                <c:pt idx="0">
                  <c:v>0.52800000000000002</c:v>
                </c:pt>
                <c:pt idx="1">
                  <c:v>0.46850000000000003</c:v>
                </c:pt>
                <c:pt idx="2">
                  <c:v>0.34619999999999995</c:v>
                </c:pt>
                <c:pt idx="3">
                  <c:v>0.3322</c:v>
                </c:pt>
                <c:pt idx="4">
                  <c:v>0.1434</c:v>
                </c:pt>
                <c:pt idx="5">
                  <c:v>0.13289999999999999</c:v>
                </c:pt>
                <c:pt idx="6">
                  <c:v>5.9400000000000001E-2</c:v>
                </c:pt>
                <c:pt idx="7">
                  <c:v>5.5899999999999998E-2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C6-4E49-9B51-6D790890E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3751855"/>
        <c:axId val="508989498"/>
      </c:barChart>
      <c:catAx>
        <c:axId val="623751855"/>
        <c:scaling>
          <c:orientation val="maxMin"/>
        </c:scaling>
        <c:delete val="0"/>
        <c:axPos val="l"/>
        <c:majorGridlines>
          <c:spPr>
            <a:ln>
              <a:solidFill>
                <a:srgbClr val="C0C0C0"/>
              </a:solidFill>
            </a:ln>
          </c:spPr>
        </c:majorGridlines>
        <c:numFmt formatCode="General" sourceLinked="1"/>
        <c:majorTickMark val="in"/>
        <c:minorTickMark val="none"/>
        <c:tickLblPos val="nextTo"/>
        <c:txPr>
          <a:bodyPr rot="0"/>
          <a:lstStyle/>
          <a:p>
            <a:pPr>
              <a:defRPr sz="1200"/>
            </a:pPr>
            <a:endParaRPr lang="en-US"/>
          </a:p>
        </c:txPr>
        <c:crossAx val="508989498"/>
        <c:crosses val="autoZero"/>
        <c:auto val="0"/>
        <c:lblAlgn val="ctr"/>
        <c:lblOffset val="100"/>
        <c:noMultiLvlLbl val="0"/>
      </c:catAx>
      <c:valAx>
        <c:axId val="508989498"/>
        <c:scaling>
          <c:orientation val="minMax"/>
          <c:min val="0"/>
        </c:scaling>
        <c:delete val="1"/>
        <c:axPos val="t"/>
        <c:majorGridlines>
          <c:spPr>
            <a:ln/>
          </c:spPr>
        </c:majorGridlines>
        <c:numFmt formatCode="0.#%" sourceLinked="1"/>
        <c:majorTickMark val="in"/>
        <c:minorTickMark val="none"/>
        <c:tickLblPos val="nextTo"/>
        <c:crossAx val="623751855"/>
        <c:crosses val="autoZero"/>
        <c:crossBetween val="between"/>
      </c:valAx>
      <c:spPr>
        <a:solidFill>
          <a:srgbClr val="FFFFFF">
            <a:alpha val="0"/>
          </a:srgbClr>
        </a:solidFill>
        <a:ln w="12700">
          <a:solidFill>
            <a:srgbClr val="808080"/>
          </a:solidFill>
        </a:ln>
      </c:spPr>
    </c:plotArea>
    <c:plotVisOnly val="1"/>
    <c:dispBlanksAs val="gap"/>
    <c:showDLblsOverMax val="0"/>
  </c:chart>
  <c:txPr>
    <a:bodyPr rot="0"/>
    <a:lstStyle/>
    <a:p>
      <a:pPr>
        <a:defRPr lang="en-US" sz="1100" u="none" baseline="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222414726569815"/>
          <c:y val="6.5166240776525594E-2"/>
          <c:w val="0.3841788332891205"/>
          <c:h val="0.827434266790869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'11.'!$A$220:$A$285</c:f>
              <c:strCache>
                <c:ptCount val="62"/>
                <c:pt idx="1">
                  <c:v>It is easier to improve children’s brushing behavior than adult’s behavior.</c:v>
                </c:pt>
                <c:pt idx="7">
                  <c:v>Children’s brushing apps can help improve their oral hygiene.</c:v>
                </c:pt>
                <c:pt idx="13">
                  <c:v>Children usually comply with my oral hygiene instruction.</c:v>
                </c:pt>
                <c:pt idx="19">
                  <c:v>Electric toothbrushes for children remove more plaque than manual toothbrushes.</c:v>
                </c:pt>
                <c:pt idx="25">
                  <c:v>I have enough oral hygiene instruction resources for children/ caregivers.</c:v>
                </c:pt>
                <c:pt idx="31">
                  <c:v>Electric toothbrushes make it easier for children to brush properly.</c:v>
                </c:pt>
                <c:pt idx="37">
                  <c:v>Electric toothbrushes motivate children to brush.</c:v>
                </c:pt>
                <c:pt idx="43">
                  <c:v>The type of toothbrush children use is important.</c:v>
                </c:pt>
                <c:pt idx="49">
                  <c:v>Establishing good brushing habits when young is critical to long-term oral health.</c:v>
                </c:pt>
                <c:pt idx="55">
                  <c:v>Children should use a fluoride toothpaste.</c:v>
                </c:pt>
                <c:pt idx="61">
                  <c:v>Investing time in oral hygiene instruction for children / caregivers is important.</c:v>
                </c:pt>
              </c:strCache>
            </c:strRef>
          </c:cat>
          <c:val>
            <c:numRef>
              <c:f>'11.'!$B$220:$B$285</c:f>
              <c:numCache>
                <c:formatCode>0.0%</c:formatCode>
                <c:ptCount val="66"/>
                <c:pt idx="1">
                  <c:v>0.53490000000000004</c:v>
                </c:pt>
                <c:pt idx="7">
                  <c:v>0.54189999999999994</c:v>
                </c:pt>
                <c:pt idx="13">
                  <c:v>0.63990000000000002</c:v>
                </c:pt>
                <c:pt idx="19">
                  <c:v>0.69579999999999997</c:v>
                </c:pt>
                <c:pt idx="25">
                  <c:v>0.72</c:v>
                </c:pt>
                <c:pt idx="31">
                  <c:v>0.72729999999999995</c:v>
                </c:pt>
                <c:pt idx="37">
                  <c:v>0.73080000000000012</c:v>
                </c:pt>
                <c:pt idx="43">
                  <c:v>0.87769999999999992</c:v>
                </c:pt>
                <c:pt idx="49">
                  <c:v>0.93699999999999994</c:v>
                </c:pt>
                <c:pt idx="55">
                  <c:v>0.96510000000000007</c:v>
                </c:pt>
                <c:pt idx="61">
                  <c:v>0.98609999999999998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6-4BBE-A894-BF2BEB8E6E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6701216"/>
        <c:axId val="766700232"/>
      </c:barChart>
      <c:catAx>
        <c:axId val="76670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700232"/>
        <c:crosses val="autoZero"/>
        <c:auto val="1"/>
        <c:lblAlgn val="l"/>
        <c:lblOffset val="100"/>
        <c:noMultiLvlLbl val="0"/>
      </c:catAx>
      <c:valAx>
        <c:axId val="7667002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6670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8ED3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FB-4F77-BEEA-C80FB6B2A2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5FB-4F77-BEEA-C80FB6B2A2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5FB-4F77-BEEA-C80FB6B2A27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5FB-4F77-BEEA-C80FB6B2A2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5FB-4F77-BEEA-C80FB6B2A27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5FB-4F77-BEEA-C80FB6B2A27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5FB-4F77-BEEA-C80FB6B2A27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5FB-4F77-BEEA-C80FB6B2A27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5FB-4F77-BEEA-C80FB6B2A27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5FB-4F77-BEEA-C80FB6B2A27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5FB-4F77-BEEA-C80FB6B2A27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5FB-4F77-BEEA-C80FB6B2A27E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FB-4F77-BEEA-C80FB6B2A27E}"/>
                </c:ext>
              </c:extLst>
            </c:dLbl>
            <c:dLbl>
              <c:idx val="1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5FB-4F77-BEEA-C80FB6B2A27E}"/>
                </c:ext>
              </c:extLst>
            </c:dLbl>
            <c:dLbl>
              <c:idx val="2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FB-4F77-BEEA-C80FB6B2A27E}"/>
                </c:ext>
              </c:extLst>
            </c:dLbl>
            <c:dLbl>
              <c:idx val="3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5FB-4F77-BEEA-C80FB6B2A27E}"/>
                </c:ext>
              </c:extLst>
            </c:dLbl>
            <c:dLbl>
              <c:idx val="4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5FB-4F77-BEEA-C80FB6B2A27E}"/>
                </c:ext>
              </c:extLst>
            </c:dLbl>
            <c:dLbl>
              <c:idx val="5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5FB-4F77-BEEA-C80FB6B2A27E}"/>
                </c:ext>
              </c:extLst>
            </c:dLbl>
            <c:dLbl>
              <c:idx val="6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5FB-4F77-BEEA-C80FB6B2A27E}"/>
                </c:ext>
              </c:extLst>
            </c:dLbl>
            <c:dLbl>
              <c:idx val="7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5FB-4F77-BEEA-C80FB6B2A27E}"/>
                </c:ext>
              </c:extLst>
            </c:dLbl>
            <c:dLbl>
              <c:idx val="8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5FB-4F77-BEEA-C80FB6B2A27E}"/>
                </c:ext>
              </c:extLst>
            </c:dLbl>
            <c:dLbl>
              <c:idx val="9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5FB-4F77-BEEA-C80FB6B2A27E}"/>
                </c:ext>
              </c:extLst>
            </c:dLbl>
            <c:dLbl>
              <c:idx val="1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5FB-4F77-BEEA-C80FB6B2A27E}"/>
                </c:ext>
              </c:extLst>
            </c:dLbl>
            <c:dLbl>
              <c:idx val="11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5FB-4F77-BEEA-C80FB6B2A2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'12.'!$A$38:$A$49</c:f>
              <c:strCache>
                <c:ptCount val="12"/>
                <c:pt idx="0">
                  <c:v>Demonstration toothbrushes for children to try in the office/clinic</c:v>
                </c:pt>
                <c:pt idx="1">
                  <c:v>Plaque disclosing tablets</c:v>
                </c:pt>
                <c:pt idx="2">
                  <c:v>Instructional animations targeted to children</c:v>
                </c:pt>
                <c:pt idx="3">
                  <c:v>Instructional videos targeted to parents/caregivers</c:v>
                </c:pt>
                <c:pt idx="4">
                  <c:v>Educational pamphlets/materials to give patients/caregivers</c:v>
                </c:pt>
                <c:pt idx="5">
                  <c:v>Toothpaste samples</c:v>
                </c:pt>
                <c:pt idx="6">
                  <c:v>App to track brushing behavior</c:v>
                </c:pt>
                <c:pt idx="7">
                  <c:v>Additional training (webinar, CE) on techniques to change brushing behavior   -</c:v>
                </c:pt>
                <c:pt idx="8">
                  <c:v>Guidance from governmental/public health organizations (e.g., WHO)</c:v>
                </c:pt>
                <c:pt idx="9">
                  <c:v>Guidance from dental professional associations</c:v>
                </c:pt>
                <c:pt idx="10">
                  <c:v>Other, please specify</c:v>
                </c:pt>
                <c:pt idx="11">
                  <c:v>None of these</c:v>
                </c:pt>
              </c:strCache>
            </c:strRef>
          </c:cat>
          <c:val>
            <c:numRef>
              <c:f>'12.'!$B$38:$B$49</c:f>
              <c:numCache>
                <c:formatCode>0.#%</c:formatCode>
                <c:ptCount val="12"/>
                <c:pt idx="0">
                  <c:v>0.62240000000000006</c:v>
                </c:pt>
                <c:pt idx="1">
                  <c:v>0.54549999999999998</c:v>
                </c:pt>
                <c:pt idx="2">
                  <c:v>0.42659999999999998</c:v>
                </c:pt>
                <c:pt idx="3">
                  <c:v>0.30420000000000003</c:v>
                </c:pt>
                <c:pt idx="4">
                  <c:v>0.23780000000000001</c:v>
                </c:pt>
                <c:pt idx="5">
                  <c:v>0.1923</c:v>
                </c:pt>
                <c:pt idx="6">
                  <c:v>0.17480000000000001</c:v>
                </c:pt>
                <c:pt idx="7">
                  <c:v>0.13639999999999999</c:v>
                </c:pt>
                <c:pt idx="8">
                  <c:v>0.10490000000000001</c:v>
                </c:pt>
                <c:pt idx="9">
                  <c:v>6.6400000000000001E-2</c:v>
                </c:pt>
                <c:pt idx="10">
                  <c:v>1.7500000000000002E-2</c:v>
                </c:pt>
                <c:pt idx="11">
                  <c:v>6.9999999999999993E-3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FB-4F77-BEEA-C80FB6B2A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606270"/>
        <c:axId val="117161540"/>
      </c:barChart>
      <c:catAx>
        <c:axId val="738606270"/>
        <c:scaling>
          <c:orientation val="maxMin"/>
        </c:scaling>
        <c:delete val="0"/>
        <c:axPos val="l"/>
        <c:majorGridlines>
          <c:spPr>
            <a:ln>
              <a:solidFill>
                <a:srgbClr val="C0C0C0"/>
              </a:solidFill>
            </a:ln>
          </c:spPr>
        </c:majorGridlines>
        <c:numFmt formatCode="General" sourceLinked="1"/>
        <c:majorTickMark val="in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17161540"/>
        <c:crosses val="autoZero"/>
        <c:auto val="0"/>
        <c:lblAlgn val="ctr"/>
        <c:lblOffset val="100"/>
        <c:noMultiLvlLbl val="0"/>
      </c:catAx>
      <c:valAx>
        <c:axId val="117161540"/>
        <c:scaling>
          <c:orientation val="minMax"/>
          <c:min val="0"/>
        </c:scaling>
        <c:delete val="1"/>
        <c:axPos val="t"/>
        <c:majorGridlines>
          <c:spPr>
            <a:ln/>
          </c:spPr>
        </c:majorGridlines>
        <c:numFmt formatCode="0.#%" sourceLinked="1"/>
        <c:majorTickMark val="in"/>
        <c:minorTickMark val="none"/>
        <c:tickLblPos val="nextTo"/>
        <c:crossAx val="738606270"/>
        <c:crosses val="autoZero"/>
        <c:crossBetween val="between"/>
      </c:valAx>
      <c:spPr>
        <a:solidFill>
          <a:srgbClr val="FFFFFF">
            <a:alpha val="0"/>
          </a:srgbClr>
        </a:solidFill>
        <a:ln w="12700">
          <a:solidFill>
            <a:srgbClr val="808080"/>
          </a:solidFill>
        </a:ln>
      </c:spPr>
    </c:plotArea>
    <c:plotVisOnly val="1"/>
    <c:dispBlanksAs val="gap"/>
    <c:showDLblsOverMax val="0"/>
  </c:chart>
  <c:txPr>
    <a:bodyPr rot="0"/>
    <a:lstStyle/>
    <a:p>
      <a:pPr>
        <a:defRPr lang="en-US" sz="1100" u="none" baseline="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invertIfNegative val="0"/>
          <c:dPt>
            <c:idx val="0"/>
            <c:invertIfNegative val="0"/>
            <c:bubble3D val="0"/>
            <c:spPr>
              <a:solidFill>
                <a:srgbClr val="8ED3F7"/>
              </a:solidFill>
            </c:spPr>
            <c:extLst>
              <c:ext xmlns:c16="http://schemas.microsoft.com/office/drawing/2014/chart" uri="{C3380CC4-5D6E-409C-BE32-E72D297353CC}">
                <c16:uniqueId val="{00000001-DFE2-42E2-8011-98406088846A}"/>
              </c:ext>
            </c:extLst>
          </c:dPt>
          <c:dPt>
            <c:idx val="1"/>
            <c:invertIfNegative val="0"/>
            <c:bubble3D val="0"/>
            <c:spPr>
              <a:solidFill>
                <a:srgbClr val="85DEA7"/>
              </a:solidFill>
            </c:spPr>
            <c:extLst>
              <c:ext xmlns:c16="http://schemas.microsoft.com/office/drawing/2014/chart" uri="{C3380CC4-5D6E-409C-BE32-E72D297353CC}">
                <c16:uniqueId val="{00000003-DFE2-42E2-8011-98406088846A}"/>
              </c:ext>
            </c:extLst>
          </c:dPt>
          <c:dPt>
            <c:idx val="2"/>
            <c:invertIfNegative val="0"/>
            <c:bubble3D val="0"/>
            <c:spPr>
              <a:solidFill>
                <a:srgbClr val="DCD973"/>
              </a:solidFill>
            </c:spPr>
            <c:extLst>
              <c:ext xmlns:c16="http://schemas.microsoft.com/office/drawing/2014/chart" uri="{C3380CC4-5D6E-409C-BE32-E72D297353CC}">
                <c16:uniqueId val="{00000005-DFE2-42E2-8011-98406088846A}"/>
              </c:ext>
            </c:extLst>
          </c:dPt>
          <c:dPt>
            <c:idx val="3"/>
            <c:invertIfNegative val="0"/>
            <c:bubble3D val="0"/>
            <c:spPr>
              <a:solidFill>
                <a:srgbClr val="9A888B"/>
              </a:solidFill>
            </c:spPr>
            <c:extLst>
              <c:ext xmlns:c16="http://schemas.microsoft.com/office/drawing/2014/chart" uri="{C3380CC4-5D6E-409C-BE32-E72D297353CC}">
                <c16:uniqueId val="{00000007-DFE2-42E2-8011-98406088846A}"/>
              </c:ext>
            </c:extLst>
          </c:dPt>
          <c:dPt>
            <c:idx val="4"/>
            <c:invertIfNegative val="0"/>
            <c:bubble3D val="0"/>
            <c:spPr>
              <a:solidFill>
                <a:srgbClr val="E79C92"/>
              </a:solidFill>
            </c:spPr>
            <c:extLst>
              <c:ext xmlns:c16="http://schemas.microsoft.com/office/drawing/2014/chart" uri="{C3380CC4-5D6E-409C-BE32-E72D297353CC}">
                <c16:uniqueId val="{00000009-DFE2-42E2-8011-98406088846A}"/>
              </c:ext>
            </c:extLst>
          </c:dPt>
          <c:dPt>
            <c:idx val="5"/>
            <c:invertIfNegative val="0"/>
            <c:bubble3D val="0"/>
            <c:spPr>
              <a:solidFill>
                <a:srgbClr val="98D2D1"/>
              </a:solidFill>
            </c:spPr>
            <c:extLst>
              <c:ext xmlns:c16="http://schemas.microsoft.com/office/drawing/2014/chart" uri="{C3380CC4-5D6E-409C-BE32-E72D297353CC}">
                <c16:uniqueId val="{0000000B-DFE2-42E2-8011-98406088846A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FE2-42E2-8011-98406088846A}"/>
                </c:ext>
              </c:extLst>
            </c:dLbl>
            <c:dLbl>
              <c:idx val="1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FE2-42E2-8011-98406088846A}"/>
                </c:ext>
              </c:extLst>
            </c:dLbl>
            <c:dLbl>
              <c:idx val="2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FE2-42E2-8011-98406088846A}"/>
                </c:ext>
              </c:extLst>
            </c:dLbl>
            <c:dLbl>
              <c:idx val="3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FE2-42E2-8011-98406088846A}"/>
                </c:ext>
              </c:extLst>
            </c:dLbl>
            <c:dLbl>
              <c:idx val="4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FE2-42E2-8011-98406088846A}"/>
                </c:ext>
              </c:extLst>
            </c:dLbl>
            <c:dLbl>
              <c:idx val="5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FE2-42E2-8011-9840608884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'14.'!$A$38:$A$43</c:f>
              <c:strCache>
                <c:ptCount val="6"/>
                <c:pt idx="0">
                  <c:v>It depends on the child.</c:v>
                </c:pt>
                <c:pt idx="1">
                  <c:v>9 to 10</c:v>
                </c:pt>
                <c:pt idx="2">
                  <c:v>7 to 8</c:v>
                </c:pt>
                <c:pt idx="3">
                  <c:v>11 to 12</c:v>
                </c:pt>
                <c:pt idx="4">
                  <c:v>5 to 6</c:v>
                </c:pt>
                <c:pt idx="5">
                  <c:v>Other, please specify</c:v>
                </c:pt>
              </c:strCache>
            </c:strRef>
          </c:cat>
          <c:val>
            <c:numRef>
              <c:f>'14.'!$B$38:$B$43</c:f>
              <c:numCache>
                <c:formatCode>0.#%</c:formatCode>
                <c:ptCount val="6"/>
                <c:pt idx="0">
                  <c:v>0.32520000000000004</c:v>
                </c:pt>
                <c:pt idx="1">
                  <c:v>0.2797</c:v>
                </c:pt>
                <c:pt idx="2">
                  <c:v>0.17129999999999998</c:v>
                </c:pt>
                <c:pt idx="3">
                  <c:v>0.11539999999999999</c:v>
                </c:pt>
                <c:pt idx="4">
                  <c:v>6.6400000000000001E-2</c:v>
                </c:pt>
                <c:pt idx="5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E2-42E2-8011-984060888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2572208"/>
        <c:axId val="502567288"/>
      </c:barChart>
      <c:valAx>
        <c:axId val="502567288"/>
        <c:scaling>
          <c:orientation val="minMax"/>
        </c:scaling>
        <c:delete val="1"/>
        <c:axPos val="l"/>
        <c:majorGridlines/>
        <c:numFmt formatCode="0.#%" sourceLinked="1"/>
        <c:majorTickMark val="out"/>
        <c:minorTickMark val="none"/>
        <c:tickLblPos val="nextTo"/>
        <c:crossAx val="502572208"/>
        <c:crosses val="autoZero"/>
        <c:crossBetween val="between"/>
      </c:valAx>
      <c:catAx>
        <c:axId val="50257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2567288"/>
        <c:crosses val="autoZero"/>
        <c:auto val="1"/>
        <c:lblAlgn val="ctr"/>
        <c:lblOffset val="100"/>
        <c:noMultiLvlLbl val="0"/>
      </c:catAx>
      <c:spPr>
        <a:solidFill>
          <a:srgbClr val="FFFFFF">
            <a:alpha val="0"/>
          </a:srgbClr>
        </a:solidFill>
        <a:ln w="12700">
          <a:noFill/>
        </a:ln>
      </c:spPr>
    </c:plotArea>
    <c:plotVisOnly val="1"/>
    <c:dispBlanksAs val="gap"/>
    <c:showDLblsOverMax val="0"/>
  </c:chart>
  <c:txPr>
    <a:bodyPr rot="0"/>
    <a:lstStyle/>
    <a:p>
      <a:pPr>
        <a:defRPr lang="en-US" sz="1400" u="none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invertIfNegative val="0"/>
          <c:dPt>
            <c:idx val="0"/>
            <c:invertIfNegative val="0"/>
            <c:bubble3D val="0"/>
            <c:spPr>
              <a:solidFill>
                <a:srgbClr val="8ED3F7"/>
              </a:solidFill>
            </c:spPr>
            <c:extLst>
              <c:ext xmlns:c16="http://schemas.microsoft.com/office/drawing/2014/chart" uri="{C3380CC4-5D6E-409C-BE32-E72D297353CC}">
                <c16:uniqueId val="{00000001-E893-4220-A812-2E5202390705}"/>
              </c:ext>
            </c:extLst>
          </c:dPt>
          <c:dPt>
            <c:idx val="1"/>
            <c:invertIfNegative val="0"/>
            <c:bubble3D val="0"/>
            <c:spPr>
              <a:solidFill>
                <a:srgbClr val="85DEA7"/>
              </a:solidFill>
            </c:spPr>
            <c:extLst>
              <c:ext xmlns:c16="http://schemas.microsoft.com/office/drawing/2014/chart" uri="{C3380CC4-5D6E-409C-BE32-E72D297353CC}">
                <c16:uniqueId val="{00000003-E893-4220-A812-2E5202390705}"/>
              </c:ext>
            </c:extLst>
          </c:dPt>
          <c:dPt>
            <c:idx val="2"/>
            <c:invertIfNegative val="0"/>
            <c:bubble3D val="0"/>
            <c:spPr>
              <a:solidFill>
                <a:srgbClr val="DCD973"/>
              </a:solidFill>
            </c:spPr>
            <c:extLst>
              <c:ext xmlns:c16="http://schemas.microsoft.com/office/drawing/2014/chart" uri="{C3380CC4-5D6E-409C-BE32-E72D297353CC}">
                <c16:uniqueId val="{00000005-E893-4220-A812-2E5202390705}"/>
              </c:ext>
            </c:extLst>
          </c:dPt>
          <c:dPt>
            <c:idx val="3"/>
            <c:invertIfNegative val="0"/>
            <c:bubble3D val="0"/>
            <c:spPr>
              <a:solidFill>
                <a:srgbClr val="9A888B"/>
              </a:solidFill>
            </c:spPr>
            <c:extLst>
              <c:ext xmlns:c16="http://schemas.microsoft.com/office/drawing/2014/chart" uri="{C3380CC4-5D6E-409C-BE32-E72D297353CC}">
                <c16:uniqueId val="{00000007-E893-4220-A812-2E5202390705}"/>
              </c:ext>
            </c:extLst>
          </c:dPt>
          <c:dPt>
            <c:idx val="4"/>
            <c:invertIfNegative val="0"/>
            <c:bubble3D val="0"/>
            <c:spPr>
              <a:solidFill>
                <a:srgbClr val="E79C92"/>
              </a:solidFill>
            </c:spPr>
            <c:extLst>
              <c:ext xmlns:c16="http://schemas.microsoft.com/office/drawing/2014/chart" uri="{C3380CC4-5D6E-409C-BE32-E72D297353CC}">
                <c16:uniqueId val="{00000009-E893-4220-A812-2E5202390705}"/>
              </c:ext>
            </c:extLst>
          </c:dPt>
          <c:dPt>
            <c:idx val="5"/>
            <c:invertIfNegative val="0"/>
            <c:bubble3D val="0"/>
            <c:spPr>
              <a:solidFill>
                <a:srgbClr val="98D2D1"/>
              </a:solidFill>
            </c:spPr>
            <c:extLst>
              <c:ext xmlns:c16="http://schemas.microsoft.com/office/drawing/2014/chart" uri="{C3380CC4-5D6E-409C-BE32-E72D297353CC}">
                <c16:uniqueId val="{0000000B-E893-4220-A812-2E5202390705}"/>
              </c:ext>
            </c:extLst>
          </c:dPt>
          <c:dPt>
            <c:idx val="6"/>
            <c:invertIfNegative val="0"/>
            <c:bubble3D val="0"/>
            <c:spPr>
              <a:solidFill>
                <a:srgbClr val="CBA2C3"/>
              </a:solidFill>
            </c:spPr>
            <c:extLst>
              <c:ext xmlns:c16="http://schemas.microsoft.com/office/drawing/2014/chart" uri="{C3380CC4-5D6E-409C-BE32-E72D297353CC}">
                <c16:uniqueId val="{0000000D-E893-4220-A812-2E5202390705}"/>
              </c:ext>
            </c:extLst>
          </c:dPt>
          <c:dLbls>
            <c:dLbl>
              <c:idx val="0"/>
              <c:spPr/>
              <c:txPr>
                <a:bodyPr rot="0" anchor="ctr"/>
                <a:lstStyle/>
                <a:p>
                  <a:pPr algn="ctr">
                    <a:defRPr lang="en-US" sz="14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893-4220-A812-2E5202390705}"/>
                </c:ext>
              </c:extLst>
            </c:dLbl>
            <c:dLbl>
              <c:idx val="1"/>
              <c:spPr/>
              <c:txPr>
                <a:bodyPr rot="0" anchor="ctr"/>
                <a:lstStyle/>
                <a:p>
                  <a:pPr algn="ctr">
                    <a:defRPr lang="en-US" sz="14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893-4220-A812-2E5202390705}"/>
                </c:ext>
              </c:extLst>
            </c:dLbl>
            <c:dLbl>
              <c:idx val="2"/>
              <c:spPr/>
              <c:txPr>
                <a:bodyPr rot="0" anchor="ctr"/>
                <a:lstStyle/>
                <a:p>
                  <a:pPr algn="ctr">
                    <a:defRPr lang="en-US" sz="14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893-4220-A812-2E5202390705}"/>
                </c:ext>
              </c:extLst>
            </c:dLbl>
            <c:dLbl>
              <c:idx val="3"/>
              <c:spPr/>
              <c:txPr>
                <a:bodyPr rot="0" anchor="ctr"/>
                <a:lstStyle/>
                <a:p>
                  <a:pPr algn="ctr">
                    <a:defRPr lang="en-US" sz="14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893-4220-A812-2E5202390705}"/>
                </c:ext>
              </c:extLst>
            </c:dLbl>
            <c:dLbl>
              <c:idx val="4"/>
              <c:spPr/>
              <c:txPr>
                <a:bodyPr rot="0" anchor="ctr"/>
                <a:lstStyle/>
                <a:p>
                  <a:pPr algn="ctr">
                    <a:defRPr lang="en-US" sz="14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893-4220-A812-2E5202390705}"/>
                </c:ext>
              </c:extLst>
            </c:dLbl>
            <c:dLbl>
              <c:idx val="5"/>
              <c:spPr/>
              <c:txPr>
                <a:bodyPr rot="0" anchor="ctr"/>
                <a:lstStyle/>
                <a:p>
                  <a:pPr algn="ctr">
                    <a:defRPr lang="en-US" sz="14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893-4220-A812-2E5202390705}"/>
                </c:ext>
              </c:extLst>
            </c:dLbl>
            <c:dLbl>
              <c:idx val="6"/>
              <c:spPr/>
              <c:txPr>
                <a:bodyPr rot="0" anchor="ctr"/>
                <a:lstStyle/>
                <a:p>
                  <a:pPr algn="ctr">
                    <a:defRPr lang="en-US" sz="1400" u="none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893-4220-A812-2E5202390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'17.'!$A$38:$A$44</c:f>
              <c:strCache>
                <c:ptCount val="7"/>
                <c:pt idx="0">
                  <c:v>Other, please specify</c:v>
                </c:pt>
                <c:pt idx="1">
                  <c:v>Educational Setting</c:v>
                </c:pt>
                <c:pt idx="2">
                  <c:v>Corporate Practice</c:v>
                </c:pt>
                <c:pt idx="3">
                  <c:v>Hospital Clinic</c:v>
                </c:pt>
                <c:pt idx="4">
                  <c:v>Community/Public Health</c:v>
                </c:pt>
                <c:pt idx="5">
                  <c:v>Private Practice, Specialist</c:v>
                </c:pt>
                <c:pt idx="6">
                  <c:v>Private Practice, General Dentistry</c:v>
                </c:pt>
              </c:strCache>
            </c:strRef>
          </c:cat>
          <c:val>
            <c:numRef>
              <c:f>'17.'!$B$38:$B$44</c:f>
              <c:numCache>
                <c:formatCode>0.#%</c:formatCode>
                <c:ptCount val="7"/>
                <c:pt idx="0">
                  <c:v>3.5400000000000001E-2</c:v>
                </c:pt>
                <c:pt idx="1">
                  <c:v>3.8100000000000002E-2</c:v>
                </c:pt>
                <c:pt idx="2">
                  <c:v>4.6300000000000001E-2</c:v>
                </c:pt>
                <c:pt idx="3">
                  <c:v>5.1799999999999999E-2</c:v>
                </c:pt>
                <c:pt idx="4">
                  <c:v>0.13350000000000001</c:v>
                </c:pt>
                <c:pt idx="5">
                  <c:v>0.18530000000000002</c:v>
                </c:pt>
                <c:pt idx="6">
                  <c:v>0.50950000000000006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893-4220-A812-2E5202390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3600664"/>
        <c:axId val="493600336"/>
      </c:barChart>
      <c:valAx>
        <c:axId val="493600336"/>
        <c:scaling>
          <c:orientation val="minMax"/>
        </c:scaling>
        <c:delete val="1"/>
        <c:axPos val="b"/>
        <c:majorGridlines/>
        <c:numFmt formatCode="0.#%" sourceLinked="1"/>
        <c:majorTickMark val="out"/>
        <c:minorTickMark val="none"/>
        <c:tickLblPos val="nextTo"/>
        <c:crossAx val="493600664"/>
        <c:crosses val="autoZero"/>
        <c:crossBetween val="between"/>
      </c:valAx>
      <c:catAx>
        <c:axId val="493600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93600336"/>
        <c:crosses val="autoZero"/>
        <c:auto val="1"/>
        <c:lblAlgn val="ctr"/>
        <c:lblOffset val="100"/>
        <c:noMultiLvlLbl val="0"/>
      </c:catAx>
      <c:spPr>
        <a:solidFill>
          <a:srgbClr val="FFFFFF">
            <a:alpha val="0"/>
          </a:srgbClr>
        </a:solidFill>
        <a:ln w="12700">
          <a:noFill/>
        </a:ln>
      </c:spPr>
    </c:plotArea>
    <c:legend>
      <c:legendPos val="t"/>
      <c:overlay val="0"/>
      <c:spPr>
        <a:ln>
          <a:noFill/>
        </a:ln>
      </c:spPr>
      <c:txPr>
        <a:bodyPr rot="0"/>
        <a:lstStyle/>
        <a:p>
          <a:pPr>
            <a:defRPr lang="en-US" sz="1200" u="none" baseline="0"/>
          </a:pPr>
          <a:endParaRPr lang="en-US"/>
        </a:p>
      </c:txPr>
    </c:legend>
    <c:plotVisOnly val="1"/>
    <c:dispBlanksAs val="gap"/>
    <c:showDLblsOverMax val="0"/>
  </c:chart>
  <c:txPr>
    <a:bodyPr rot="0"/>
    <a:lstStyle/>
    <a:p>
      <a:pPr>
        <a:defRPr lang="en-US" u="none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invertIfNegative val="0"/>
          <c:dPt>
            <c:idx val="0"/>
            <c:invertIfNegative val="0"/>
            <c:bubble3D val="0"/>
            <c:spPr>
              <a:solidFill>
                <a:srgbClr val="8ED3F7"/>
              </a:solidFill>
            </c:spPr>
            <c:extLst>
              <c:ext xmlns:c16="http://schemas.microsoft.com/office/drawing/2014/chart" uri="{C3380CC4-5D6E-409C-BE32-E72D297353CC}">
                <c16:uniqueId val="{00000001-0F70-49DE-8B8B-A0C812F1F45B}"/>
              </c:ext>
            </c:extLst>
          </c:dPt>
          <c:dPt>
            <c:idx val="1"/>
            <c:invertIfNegative val="0"/>
            <c:bubble3D val="0"/>
            <c:spPr>
              <a:solidFill>
                <a:srgbClr val="85DEA7"/>
              </a:solidFill>
            </c:spPr>
            <c:extLst>
              <c:ext xmlns:c16="http://schemas.microsoft.com/office/drawing/2014/chart" uri="{C3380CC4-5D6E-409C-BE32-E72D297353CC}">
                <c16:uniqueId val="{00000003-0F70-49DE-8B8B-A0C812F1F45B}"/>
              </c:ext>
            </c:extLst>
          </c:dPt>
          <c:dPt>
            <c:idx val="2"/>
            <c:invertIfNegative val="0"/>
            <c:bubble3D val="0"/>
            <c:spPr>
              <a:solidFill>
                <a:srgbClr val="DCD973"/>
              </a:solidFill>
            </c:spPr>
            <c:extLst>
              <c:ext xmlns:c16="http://schemas.microsoft.com/office/drawing/2014/chart" uri="{C3380CC4-5D6E-409C-BE32-E72D297353CC}">
                <c16:uniqueId val="{00000005-0F70-49DE-8B8B-A0C812F1F45B}"/>
              </c:ext>
            </c:extLst>
          </c:dPt>
          <c:dPt>
            <c:idx val="3"/>
            <c:invertIfNegative val="0"/>
            <c:bubble3D val="0"/>
            <c:spPr>
              <a:solidFill>
                <a:srgbClr val="9A888B"/>
              </a:solidFill>
            </c:spPr>
            <c:extLst>
              <c:ext xmlns:c16="http://schemas.microsoft.com/office/drawing/2014/chart" uri="{C3380CC4-5D6E-409C-BE32-E72D297353CC}">
                <c16:uniqueId val="{00000007-0F70-49DE-8B8B-A0C812F1F45B}"/>
              </c:ext>
            </c:extLst>
          </c:dPt>
          <c:dPt>
            <c:idx val="4"/>
            <c:invertIfNegative val="0"/>
            <c:bubble3D val="0"/>
            <c:spPr>
              <a:solidFill>
                <a:srgbClr val="E79C92"/>
              </a:solidFill>
            </c:spPr>
            <c:extLst>
              <c:ext xmlns:c16="http://schemas.microsoft.com/office/drawing/2014/chart" uri="{C3380CC4-5D6E-409C-BE32-E72D297353CC}">
                <c16:uniqueId val="{00000009-0F70-49DE-8B8B-A0C812F1F45B}"/>
              </c:ext>
            </c:extLst>
          </c:dPt>
          <c:dPt>
            <c:idx val="5"/>
            <c:invertIfNegative val="0"/>
            <c:bubble3D val="0"/>
            <c:spPr>
              <a:solidFill>
                <a:srgbClr val="98D2D1"/>
              </a:solidFill>
            </c:spPr>
            <c:extLst>
              <c:ext xmlns:c16="http://schemas.microsoft.com/office/drawing/2014/chart" uri="{C3380CC4-5D6E-409C-BE32-E72D297353CC}">
                <c16:uniqueId val="{0000000B-0F70-49DE-8B8B-A0C812F1F45B}"/>
              </c:ext>
            </c:extLst>
          </c:dPt>
          <c:dPt>
            <c:idx val="6"/>
            <c:invertIfNegative val="0"/>
            <c:bubble3D val="0"/>
            <c:spPr>
              <a:solidFill>
                <a:srgbClr val="CBA2C3"/>
              </a:solidFill>
            </c:spPr>
            <c:extLst>
              <c:ext xmlns:c16="http://schemas.microsoft.com/office/drawing/2014/chart" uri="{C3380CC4-5D6E-409C-BE32-E72D297353CC}">
                <c16:uniqueId val="{0000000D-0F70-49DE-8B8B-A0C812F1F45B}"/>
              </c:ext>
            </c:extLst>
          </c:dPt>
          <c:dPt>
            <c:idx val="7"/>
            <c:invertIfNegative val="0"/>
            <c:bubble3D val="0"/>
            <c:spPr>
              <a:solidFill>
                <a:srgbClr val="7F9B9F"/>
              </a:solidFill>
            </c:spPr>
            <c:extLst>
              <c:ext xmlns:c16="http://schemas.microsoft.com/office/drawing/2014/chart" uri="{C3380CC4-5D6E-409C-BE32-E72D297353CC}">
                <c16:uniqueId val="{0000000F-0F70-49DE-8B8B-A0C812F1F45B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70-49DE-8B8B-A0C812F1F45B}"/>
                </c:ext>
              </c:extLst>
            </c:dLbl>
            <c:dLbl>
              <c:idx val="1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F70-49DE-8B8B-A0C812F1F45B}"/>
                </c:ext>
              </c:extLst>
            </c:dLbl>
            <c:dLbl>
              <c:idx val="2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F70-49DE-8B8B-A0C812F1F45B}"/>
                </c:ext>
              </c:extLst>
            </c:dLbl>
            <c:dLbl>
              <c:idx val="3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F70-49DE-8B8B-A0C812F1F45B}"/>
                </c:ext>
              </c:extLst>
            </c:dLbl>
            <c:dLbl>
              <c:idx val="4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F70-49DE-8B8B-A0C812F1F45B}"/>
                </c:ext>
              </c:extLst>
            </c:dLbl>
            <c:dLbl>
              <c:idx val="5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F70-49DE-8B8B-A0C812F1F45B}"/>
                </c:ext>
              </c:extLst>
            </c:dLbl>
            <c:dLbl>
              <c:idx val="6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F70-49DE-8B8B-A0C812F1F45B}"/>
                </c:ext>
              </c:extLst>
            </c:dLbl>
            <c:dLbl>
              <c:idx val="7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F70-49DE-8B8B-A0C812F1F4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'18.'!$A$38:$A$45</c:f>
              <c:strCache>
                <c:ptCount val="8"/>
                <c:pt idx="0">
                  <c:v>Doctoral Degree in Education</c:v>
                </c:pt>
                <c:pt idx="1">
                  <c:v>Certificate of Competence</c:v>
                </c:pt>
                <c:pt idx="2">
                  <c:v>Doctoral Degree in Science or Health</c:v>
                </c:pt>
                <c:pt idx="3">
                  <c:v>Associate Degree</c:v>
                </c:pt>
                <c:pt idx="4">
                  <c:v>Advanced Diploma</c:v>
                </c:pt>
                <c:pt idx="5">
                  <c:v>Master’s Degree</c:v>
                </c:pt>
                <c:pt idx="6">
                  <c:v>Diploma</c:v>
                </c:pt>
                <c:pt idx="7">
                  <c:v>Bachelor’s Degree</c:v>
                </c:pt>
              </c:strCache>
            </c:strRef>
          </c:cat>
          <c:val>
            <c:numRef>
              <c:f>'18.'!$B$38:$B$45</c:f>
              <c:numCache>
                <c:formatCode>0.#%</c:formatCode>
                <c:ptCount val="8"/>
                <c:pt idx="0">
                  <c:v>5.4000000000000003E-3</c:v>
                </c:pt>
                <c:pt idx="1">
                  <c:v>1.9099999999999999E-2</c:v>
                </c:pt>
                <c:pt idx="2">
                  <c:v>2.18E-2</c:v>
                </c:pt>
                <c:pt idx="3">
                  <c:v>8.72E-2</c:v>
                </c:pt>
                <c:pt idx="4">
                  <c:v>9.5399999999999985E-2</c:v>
                </c:pt>
                <c:pt idx="5">
                  <c:v>0.13619999999999999</c:v>
                </c:pt>
                <c:pt idx="6">
                  <c:v>0.25340000000000001</c:v>
                </c:pt>
                <c:pt idx="7">
                  <c:v>0.38150000000000001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F70-49DE-8B8B-A0C812F1F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1210992"/>
        <c:axId val="931214600"/>
      </c:barChart>
      <c:valAx>
        <c:axId val="931214600"/>
        <c:scaling>
          <c:orientation val="minMax"/>
        </c:scaling>
        <c:delete val="1"/>
        <c:axPos val="b"/>
        <c:majorGridlines/>
        <c:numFmt formatCode="0.#%" sourceLinked="1"/>
        <c:majorTickMark val="out"/>
        <c:minorTickMark val="none"/>
        <c:tickLblPos val="nextTo"/>
        <c:crossAx val="931210992"/>
        <c:crosses val="autoZero"/>
        <c:crossBetween val="between"/>
      </c:valAx>
      <c:catAx>
        <c:axId val="931210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31214600"/>
        <c:crosses val="autoZero"/>
        <c:auto val="1"/>
        <c:lblAlgn val="ctr"/>
        <c:lblOffset val="100"/>
        <c:noMultiLvlLbl val="0"/>
      </c:catAx>
      <c:spPr>
        <a:solidFill>
          <a:srgbClr val="FFFFFF">
            <a:alpha val="0"/>
          </a:srgbClr>
        </a:solidFill>
        <a:ln w="12700">
          <a:noFill/>
        </a:ln>
      </c:spPr>
    </c:plotArea>
    <c:legend>
      <c:legendPos val="t"/>
      <c:overlay val="0"/>
      <c:spPr>
        <a:ln>
          <a:noFill/>
        </a:ln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 rot="0"/>
    <a:lstStyle/>
    <a:p>
      <a:pPr>
        <a:defRPr lang="en-US" sz="1200" u="none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8061234517072"/>
          <c:y val="2.2679561818527465E-2"/>
          <c:w val="0.61063006955217913"/>
          <c:h val="0.8950520728908454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2089768"/>
        <c:axId val="1002646200"/>
      </c:barChart>
      <c:valAx>
        <c:axId val="100264620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089768"/>
        <c:crosses val="autoZero"/>
        <c:crossBetween val="between"/>
      </c:valAx>
      <c:catAx>
        <c:axId val="1002089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646200"/>
        <c:crosses val="autoZero"/>
        <c:auto val="1"/>
        <c:lblAlgn val="ctr"/>
        <c:lblOffset val="100"/>
        <c:noMultiLvlLbl val="0"/>
      </c:catAx>
      <c:spPr>
        <a:solidFill>
          <a:srgbClr val="FFFFFF">
            <a:alpha val="0"/>
          </a:srgbClr>
        </a:solidFill>
        <a:ln w="127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/>
    <a:lstStyle/>
    <a:p>
      <a:pPr>
        <a:defRPr lang="en-US" u="none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62963523274271"/>
          <c:y val="2.9898149396579584E-2"/>
          <c:w val="0.55370376999499382"/>
          <c:h val="0.940203701206840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'1.'!$I$40:$I$43</c:f>
              <c:strCache>
                <c:ptCount val="4"/>
                <c:pt idx="0">
                  <c:v>Less than once a month</c:v>
                </c:pt>
                <c:pt idx="1">
                  <c:v>1 - 3 times a month</c:v>
                </c:pt>
                <c:pt idx="2">
                  <c:v>1 - 6 times a week</c:v>
                </c:pt>
                <c:pt idx="3">
                  <c:v>Every day</c:v>
                </c:pt>
              </c:strCache>
            </c:strRef>
          </c:cat>
          <c:val>
            <c:numRef>
              <c:f>'1.'!$J$40:$J$43</c:f>
              <c:numCache>
                <c:formatCode>0.#%</c:formatCode>
                <c:ptCount val="4"/>
                <c:pt idx="0">
                  <c:v>0.22070000000000001</c:v>
                </c:pt>
                <c:pt idx="1">
                  <c:v>0.17170000000000002</c:v>
                </c:pt>
                <c:pt idx="2">
                  <c:v>0.37060000000000004</c:v>
                </c:pt>
                <c:pt idx="3">
                  <c:v>0.23710000000000001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F-4FB8-AC69-C651A5624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56100232"/>
        <c:axId val="956102528"/>
      </c:barChart>
      <c:catAx>
        <c:axId val="956100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102528"/>
        <c:crosses val="autoZero"/>
        <c:auto val="1"/>
        <c:lblAlgn val="ctr"/>
        <c:lblOffset val="100"/>
        <c:noMultiLvlLbl val="0"/>
      </c:catAx>
      <c:valAx>
        <c:axId val="956102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#%" sourceLinked="1"/>
        <c:majorTickMark val="none"/>
        <c:minorTickMark val="none"/>
        <c:tickLblPos val="nextTo"/>
        <c:crossAx val="95610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8061234517072"/>
          <c:y val="2.2679561818527465E-2"/>
          <c:w val="0.61063006955217913"/>
          <c:h val="0.8950520728908454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2089768"/>
        <c:axId val="1002646200"/>
      </c:barChart>
      <c:valAx>
        <c:axId val="100264620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089768"/>
        <c:crosses val="autoZero"/>
        <c:crossBetween val="between"/>
      </c:valAx>
      <c:catAx>
        <c:axId val="1002089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646200"/>
        <c:crosses val="autoZero"/>
        <c:auto val="1"/>
        <c:lblAlgn val="ctr"/>
        <c:lblOffset val="100"/>
        <c:noMultiLvlLbl val="0"/>
      </c:catAx>
      <c:spPr>
        <a:solidFill>
          <a:srgbClr val="FFFFFF">
            <a:alpha val="0"/>
          </a:srgbClr>
        </a:solidFill>
        <a:ln w="127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/>
    <a:lstStyle/>
    <a:p>
      <a:pPr>
        <a:defRPr lang="en-US" u="none" baseline="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v>Virtually all</c:v>
          </c:tx>
          <c:spPr>
            <a:solidFill>
              <a:srgbClr val="8ED3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E3-4DC0-B0B1-4F9F04F6A3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E3-4DC0-B0B1-4F9F04F6A39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E3-4DC0-B0B1-4F9F04F6A3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E3-4DC0-B0B1-4F9F04F6A39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8E3-4DC0-B0B1-4F9F04F6A39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8E3-4DC0-B0B1-4F9F04F6A391}"/>
              </c:ext>
            </c:extLst>
          </c:dPt>
          <c:cat>
            <c:strLit>
              <c:ptCount val="6"/>
              <c:pt idx="0">
                <c:v>Caries</c:v>
              </c:pt>
              <c:pt idx="1">
                <c:v>Rampant caries</c:v>
              </c:pt>
              <c:pt idx="2">
                <c:v>Missing teeth due to caries</c:v>
              </c:pt>
              <c:pt idx="3">
                <c:v>Erosive tooth wear</c:v>
              </c:pt>
              <c:pt idx="4">
                <c:v>Poor plaque control</c:v>
              </c:pt>
              <c:pt idx="5">
                <c:v>Gingivitis</c:v>
              </c:pt>
            </c:strLit>
          </c:cat>
          <c:val>
            <c:numRef>
              <c:f>('2.'!$C$85,'2.'!$C$91,'2.'!$C$97,'2.'!$C$103,'2.'!$C$109,'2.'!$C$115)</c:f>
              <c:numCache>
                <c:formatCode>0%</c:formatCode>
                <c:ptCount val="6"/>
                <c:pt idx="0" formatCode="0.##%">
                  <c:v>3.5000000000000003E-2</c:v>
                </c:pt>
                <c:pt idx="1">
                  <c:v>0</c:v>
                </c:pt>
                <c:pt idx="2" formatCode="0.##%">
                  <c:v>6.9999999999999993E-3</c:v>
                </c:pt>
                <c:pt idx="3" formatCode="0.##%">
                  <c:v>6.9999999999999993E-3</c:v>
                </c:pt>
                <c:pt idx="4" formatCode="0.##%">
                  <c:v>0.12590000000000001</c:v>
                </c:pt>
                <c:pt idx="5" formatCode="0.##%">
                  <c:v>7.690000000000001E-2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E3-4DC0-B0B1-4F9F04F6A391}"/>
            </c:ext>
          </c:extLst>
        </c:ser>
        <c:ser>
          <c:idx val="1"/>
          <c:order val="1"/>
          <c:tx>
            <c:v>Most</c:v>
          </c:tx>
          <c:spPr>
            <a:solidFill>
              <a:srgbClr val="85DEA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8E3-4DC0-B0B1-4F9F04F6A3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8E3-4DC0-B0B1-4F9F04F6A39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8E3-4DC0-B0B1-4F9F04F6A3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8E3-4DC0-B0B1-4F9F04F6A39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8E3-4DC0-B0B1-4F9F04F6A39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8E3-4DC0-B0B1-4F9F04F6A391}"/>
              </c:ext>
            </c:extLst>
          </c:dPt>
          <c:cat>
            <c:strLit>
              <c:ptCount val="6"/>
              <c:pt idx="0">
                <c:v>Caries</c:v>
              </c:pt>
              <c:pt idx="1">
                <c:v>Rampant caries</c:v>
              </c:pt>
              <c:pt idx="2">
                <c:v>Missing teeth due to caries</c:v>
              </c:pt>
              <c:pt idx="3">
                <c:v>Erosive tooth wear</c:v>
              </c:pt>
              <c:pt idx="4">
                <c:v>Poor plaque control</c:v>
              </c:pt>
              <c:pt idx="5">
                <c:v>Gingivitis</c:v>
              </c:pt>
            </c:strLit>
          </c:cat>
          <c:val>
            <c:numRef>
              <c:f>('2.'!$C$86,'2.'!$C$92,'2.'!$C$98,'2.'!$C$104,'2.'!$C$110,'2.'!$C$116)</c:f>
              <c:numCache>
                <c:formatCode>0.##%</c:formatCode>
                <c:ptCount val="6"/>
                <c:pt idx="0">
                  <c:v>0.23079999999999998</c:v>
                </c:pt>
                <c:pt idx="1">
                  <c:v>7.3399999999999993E-2</c:v>
                </c:pt>
                <c:pt idx="2">
                  <c:v>5.9400000000000001E-2</c:v>
                </c:pt>
                <c:pt idx="3">
                  <c:v>6.2899999999999998E-2</c:v>
                </c:pt>
                <c:pt idx="4">
                  <c:v>0.41960000000000003</c:v>
                </c:pt>
                <c:pt idx="5">
                  <c:v>0.31469999999999998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8E3-4DC0-B0B1-4F9F04F6A391}"/>
            </c:ext>
          </c:extLst>
        </c:ser>
        <c:ser>
          <c:idx val="2"/>
          <c:order val="2"/>
          <c:tx>
            <c:v>Some</c:v>
          </c:tx>
          <c:spPr>
            <a:solidFill>
              <a:srgbClr val="DCD97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8E3-4DC0-B0B1-4F9F04F6A3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8E3-4DC0-B0B1-4F9F04F6A39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8E3-4DC0-B0B1-4F9F04F6A3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D8E3-4DC0-B0B1-4F9F04F6A39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D8E3-4DC0-B0B1-4F9F04F6A39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8E3-4DC0-B0B1-4F9F04F6A391}"/>
              </c:ext>
            </c:extLst>
          </c:dPt>
          <c:cat>
            <c:strLit>
              <c:ptCount val="6"/>
              <c:pt idx="0">
                <c:v>Caries</c:v>
              </c:pt>
              <c:pt idx="1">
                <c:v>Rampant caries</c:v>
              </c:pt>
              <c:pt idx="2">
                <c:v>Missing teeth due to caries</c:v>
              </c:pt>
              <c:pt idx="3">
                <c:v>Erosive tooth wear</c:v>
              </c:pt>
              <c:pt idx="4">
                <c:v>Poor plaque control</c:v>
              </c:pt>
              <c:pt idx="5">
                <c:v>Gingivitis</c:v>
              </c:pt>
            </c:strLit>
          </c:cat>
          <c:val>
            <c:numRef>
              <c:f>('2.'!$C$87,'2.'!$C$93,'2.'!$C$99,'2.'!$C$105,'2.'!$C$111,'2.'!$C$117)</c:f>
              <c:numCache>
                <c:formatCode>0.##%</c:formatCode>
                <c:ptCount val="6"/>
                <c:pt idx="0">
                  <c:v>0.51400000000000001</c:v>
                </c:pt>
                <c:pt idx="1">
                  <c:v>0.21679999999999999</c:v>
                </c:pt>
                <c:pt idx="2">
                  <c:v>0.29370000000000002</c:v>
                </c:pt>
                <c:pt idx="3">
                  <c:v>0.2797</c:v>
                </c:pt>
                <c:pt idx="4">
                  <c:v>0.39510000000000001</c:v>
                </c:pt>
                <c:pt idx="5">
                  <c:v>0.38109999999999999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8E3-4DC0-B0B1-4F9F04F6A391}"/>
            </c:ext>
          </c:extLst>
        </c:ser>
        <c:ser>
          <c:idx val="3"/>
          <c:order val="3"/>
          <c:tx>
            <c:v>Few</c:v>
          </c:tx>
          <c:spPr>
            <a:solidFill>
              <a:srgbClr val="9A888B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8E3-4DC0-B0B1-4F9F04F6A3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D8E3-4DC0-B0B1-4F9F04F6A39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D8E3-4DC0-B0B1-4F9F04F6A3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D8E3-4DC0-B0B1-4F9F04F6A39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D8E3-4DC0-B0B1-4F9F04F6A39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D8E3-4DC0-B0B1-4F9F04F6A391}"/>
              </c:ext>
            </c:extLst>
          </c:dPt>
          <c:cat>
            <c:strLit>
              <c:ptCount val="6"/>
              <c:pt idx="0">
                <c:v>Caries</c:v>
              </c:pt>
              <c:pt idx="1">
                <c:v>Rampant caries</c:v>
              </c:pt>
              <c:pt idx="2">
                <c:v>Missing teeth due to caries</c:v>
              </c:pt>
              <c:pt idx="3">
                <c:v>Erosive tooth wear</c:v>
              </c:pt>
              <c:pt idx="4">
                <c:v>Poor plaque control</c:v>
              </c:pt>
              <c:pt idx="5">
                <c:v>Gingivitis</c:v>
              </c:pt>
            </c:strLit>
          </c:cat>
          <c:val>
            <c:numRef>
              <c:f>('2.'!$C$88,'2.'!$C$94,'2.'!$C$100,'2.'!$C$106,'2.'!$C$112,'2.'!$C$118)</c:f>
              <c:numCache>
                <c:formatCode>0.##%</c:formatCode>
                <c:ptCount val="6"/>
                <c:pt idx="0">
                  <c:v>0.20280000000000001</c:v>
                </c:pt>
                <c:pt idx="1">
                  <c:v>0.46149999999999997</c:v>
                </c:pt>
                <c:pt idx="2">
                  <c:v>0.37409999999999999</c:v>
                </c:pt>
                <c:pt idx="3">
                  <c:v>0.39159999999999995</c:v>
                </c:pt>
                <c:pt idx="4">
                  <c:v>5.5899999999999998E-2</c:v>
                </c:pt>
                <c:pt idx="5">
                  <c:v>0.18530000000000002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8E3-4DC0-B0B1-4F9F04F6A391}"/>
            </c:ext>
          </c:extLst>
        </c:ser>
        <c:ser>
          <c:idx val="4"/>
          <c:order val="4"/>
          <c:tx>
            <c:v>Virtually none</c:v>
          </c:tx>
          <c:spPr>
            <a:solidFill>
              <a:srgbClr val="E79C9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D8E3-4DC0-B0B1-4F9F04F6A3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D8E3-4DC0-B0B1-4F9F04F6A39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D8E3-4DC0-B0B1-4F9F04F6A3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D8E3-4DC0-B0B1-4F9F04F6A39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D8E3-4DC0-B0B1-4F9F04F6A39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D8E3-4DC0-B0B1-4F9F04F6A391}"/>
              </c:ext>
            </c:extLst>
          </c:dPt>
          <c:cat>
            <c:strLit>
              <c:ptCount val="6"/>
              <c:pt idx="0">
                <c:v>Caries</c:v>
              </c:pt>
              <c:pt idx="1">
                <c:v>Rampant caries</c:v>
              </c:pt>
              <c:pt idx="2">
                <c:v>Missing teeth due to caries</c:v>
              </c:pt>
              <c:pt idx="3">
                <c:v>Erosive tooth wear</c:v>
              </c:pt>
              <c:pt idx="4">
                <c:v>Poor plaque control</c:v>
              </c:pt>
              <c:pt idx="5">
                <c:v>Gingivitis</c:v>
              </c:pt>
            </c:strLit>
          </c:cat>
          <c:val>
            <c:numRef>
              <c:f>('2.'!$C$89,'2.'!$C$95,'2.'!$C$101,'2.'!$C$107,'2.'!$C$113,'2.'!$C$119)</c:f>
              <c:numCache>
                <c:formatCode>0.##%</c:formatCode>
                <c:ptCount val="6"/>
                <c:pt idx="0">
                  <c:v>1.7500000000000002E-2</c:v>
                </c:pt>
                <c:pt idx="1">
                  <c:v>0.24829999999999999</c:v>
                </c:pt>
                <c:pt idx="2">
                  <c:v>0.26569999999999999</c:v>
                </c:pt>
                <c:pt idx="3">
                  <c:v>0.25869999999999999</c:v>
                </c:pt>
                <c:pt idx="4">
                  <c:v>3.4999999999999996E-3</c:v>
                </c:pt>
                <c:pt idx="5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8E3-4DC0-B0B1-4F9F04F6A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5065576"/>
        <c:axId val="1352464525"/>
      </c:barChart>
      <c:catAx>
        <c:axId val="1895065576"/>
        <c:scaling>
          <c:orientation val="maxMin"/>
        </c:scaling>
        <c:delete val="0"/>
        <c:axPos val="l"/>
        <c:majorGridlines>
          <c:spPr>
            <a:ln>
              <a:solidFill>
                <a:srgbClr val="C0C0C0"/>
              </a:solidFill>
            </a:ln>
          </c:spPr>
        </c:majorGridlines>
        <c:numFmt formatCode="General" sourceLinked="1"/>
        <c:majorTickMark val="in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352464525"/>
        <c:crosses val="autoZero"/>
        <c:auto val="0"/>
        <c:lblAlgn val="ctr"/>
        <c:lblOffset val="100"/>
        <c:noMultiLvlLbl val="0"/>
      </c:catAx>
      <c:valAx>
        <c:axId val="1352464525"/>
        <c:scaling>
          <c:orientation val="minMax"/>
          <c:min val="0"/>
        </c:scaling>
        <c:delete val="0"/>
        <c:axPos val="t"/>
        <c:majorGridlines>
          <c:spPr>
            <a:ln/>
          </c:spPr>
        </c:majorGridlines>
        <c:numFmt formatCode="0%" sourceLinked="1"/>
        <c:majorTickMark val="in"/>
        <c:minorTickMark val="none"/>
        <c:tickLblPos val="nextTo"/>
        <c:crossAx val="1895065576"/>
        <c:crosses val="autoZero"/>
        <c:crossBetween val="between"/>
      </c:valAx>
      <c:spPr>
        <a:solidFill>
          <a:srgbClr val="FFFFFF">
            <a:alpha val="0"/>
          </a:srgbClr>
        </a:solidFill>
        <a:ln w="12700">
          <a:solidFill>
            <a:srgbClr val="808080"/>
          </a:solidFill>
        </a:ln>
      </c:spPr>
    </c:plotArea>
    <c:legend>
      <c:legendPos val="t"/>
      <c:layout>
        <c:manualLayout>
          <c:xMode val="edge"/>
          <c:yMode val="edge"/>
          <c:x val="9.2260289686011465E-2"/>
          <c:y val="1.5437207234985493E-2"/>
          <c:w val="0.82733127247982896"/>
          <c:h val="6.5182695903629684E-2"/>
        </c:manualLayout>
      </c:layout>
      <c:overlay val="0"/>
      <c:spPr>
        <a:ln>
          <a:noFill/>
        </a:ln>
      </c:spPr>
      <c:txPr>
        <a:bodyPr rot="0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 rot="0"/>
    <a:lstStyle/>
    <a:p>
      <a:pPr>
        <a:defRPr lang="en-US" sz="1400" u="none" baseline="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08061234517072"/>
          <c:y val="2.2679561818527465E-2"/>
          <c:w val="0.61063006955217913"/>
          <c:h val="0.8950520728908454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2089768"/>
        <c:axId val="1002646200"/>
      </c:barChart>
      <c:valAx>
        <c:axId val="100264620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089768"/>
        <c:crosses val="autoZero"/>
        <c:crossBetween val="between"/>
      </c:valAx>
      <c:catAx>
        <c:axId val="1002089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646200"/>
        <c:crosses val="autoZero"/>
        <c:auto val="1"/>
        <c:lblAlgn val="ctr"/>
        <c:lblOffset val="100"/>
        <c:noMultiLvlLbl val="0"/>
      </c:catAx>
      <c:spPr>
        <a:solidFill>
          <a:srgbClr val="FFFFFF">
            <a:alpha val="0"/>
          </a:srgbClr>
        </a:solidFill>
        <a:ln w="127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 rot="0"/>
    <a:lstStyle/>
    <a:p>
      <a:pPr>
        <a:defRPr lang="en-US" u="none" baseline="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8ED3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AE-4680-A80C-3BC54B0B610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AE-4680-A80C-3BC54B0B61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DAE-4680-A80C-3BC54B0B610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DAE-4680-A80C-3BC54B0B610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DAE-4680-A80C-3BC54B0B610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DAE-4680-A80C-3BC54B0B610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DAE-4680-A80C-3BC54B0B610D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AE-4680-A80C-3BC54B0B610D}"/>
                </c:ext>
              </c:extLst>
            </c:dLbl>
            <c:dLbl>
              <c:idx val="1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AE-4680-A80C-3BC54B0B610D}"/>
                </c:ext>
              </c:extLst>
            </c:dLbl>
            <c:dLbl>
              <c:idx val="2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DAE-4680-A80C-3BC54B0B610D}"/>
                </c:ext>
              </c:extLst>
            </c:dLbl>
            <c:dLbl>
              <c:idx val="3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AE-4680-A80C-3BC54B0B610D}"/>
                </c:ext>
              </c:extLst>
            </c:dLbl>
            <c:dLbl>
              <c:idx val="4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DAE-4680-A80C-3BC54B0B610D}"/>
                </c:ext>
              </c:extLst>
            </c:dLbl>
            <c:dLbl>
              <c:idx val="5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DAE-4680-A80C-3BC54B0B610D}"/>
                </c:ext>
              </c:extLst>
            </c:dLbl>
            <c:dLbl>
              <c:idx val="6"/>
              <c:spPr/>
              <c:txPr>
                <a:bodyPr rot="0"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DAE-4680-A80C-3BC54B0B61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'3.'!$A$38:$A$44</c:f>
              <c:strCache>
                <c:ptCount val="7"/>
                <c:pt idx="0">
                  <c:v>Confident</c:v>
                </c:pt>
                <c:pt idx="1">
                  <c:v>Appreciated</c:v>
                </c:pt>
                <c:pt idx="2">
                  <c:v>Excited</c:v>
                </c:pt>
                <c:pt idx="3">
                  <c:v>Frustrated</c:v>
                </c:pt>
                <c:pt idx="4">
                  <c:v>Worried</c:v>
                </c:pt>
                <c:pt idx="5">
                  <c:v>Other, please specify</c:v>
                </c:pt>
                <c:pt idx="6">
                  <c:v>Disappointed</c:v>
                </c:pt>
              </c:strCache>
            </c:strRef>
          </c:cat>
          <c:val>
            <c:numRef>
              <c:f>'3.'!$B$38:$B$44</c:f>
              <c:numCache>
                <c:formatCode>0.#%</c:formatCode>
                <c:ptCount val="7"/>
                <c:pt idx="0">
                  <c:v>0.61539999999999995</c:v>
                </c:pt>
                <c:pt idx="1">
                  <c:v>0.41960000000000003</c:v>
                </c:pt>
                <c:pt idx="2">
                  <c:v>0.3357</c:v>
                </c:pt>
                <c:pt idx="3">
                  <c:v>0.13289999999999999</c:v>
                </c:pt>
                <c:pt idx="4">
                  <c:v>0.12939999999999999</c:v>
                </c:pt>
                <c:pt idx="5">
                  <c:v>8.3900000000000002E-2</c:v>
                </c:pt>
                <c:pt idx="6">
                  <c:v>7.690000000000001E-2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AE-4680-A80C-3BC54B0B6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380526"/>
        <c:axId val="2060830221"/>
      </c:barChart>
      <c:catAx>
        <c:axId val="788380526"/>
        <c:scaling>
          <c:orientation val="maxMin"/>
        </c:scaling>
        <c:delete val="0"/>
        <c:axPos val="l"/>
        <c:majorGridlines>
          <c:spPr>
            <a:ln>
              <a:solidFill>
                <a:srgbClr val="C0C0C0"/>
              </a:solidFill>
            </a:ln>
          </c:spPr>
        </c:majorGridlines>
        <c:numFmt formatCode="General" sourceLinked="1"/>
        <c:majorTickMark val="in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2060830221"/>
        <c:crosses val="autoZero"/>
        <c:auto val="0"/>
        <c:lblAlgn val="ctr"/>
        <c:lblOffset val="100"/>
        <c:noMultiLvlLbl val="0"/>
      </c:catAx>
      <c:valAx>
        <c:axId val="2060830221"/>
        <c:scaling>
          <c:orientation val="minMax"/>
          <c:min val="0"/>
        </c:scaling>
        <c:delete val="0"/>
        <c:axPos val="t"/>
        <c:majorGridlines>
          <c:spPr>
            <a:ln/>
          </c:spPr>
        </c:majorGridlines>
        <c:numFmt formatCode="0.#%" sourceLinked="1"/>
        <c:majorTickMark val="in"/>
        <c:minorTickMark val="none"/>
        <c:tickLblPos val="nextTo"/>
        <c:crossAx val="788380526"/>
        <c:crosses val="autoZero"/>
        <c:crossBetween val="between"/>
      </c:valAx>
      <c:spPr>
        <a:solidFill>
          <a:srgbClr val="FFFFFF">
            <a:alpha val="0"/>
          </a:srgbClr>
        </a:solidFill>
        <a:ln w="12700">
          <a:solidFill>
            <a:srgbClr val="808080"/>
          </a:solidFill>
        </a:ln>
      </c:spPr>
    </c:plotArea>
    <c:plotVisOnly val="1"/>
    <c:dispBlanksAs val="gap"/>
    <c:showDLblsOverMax val="0"/>
  </c:chart>
  <c:txPr>
    <a:bodyPr rot="0"/>
    <a:lstStyle/>
    <a:p>
      <a:pPr>
        <a:defRPr lang="en-US" sz="1600" u="none" baseline="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0.0041</cdr:x>
      <cdr:y>0.24447</cdr:y>
    </cdr:from>
    <cdr:to>
      <cdr:x>0.47297</cdr:x>
      <cdr:y>0.36596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C9CC7EF2-AD1E-465B-BE09-9D0A6A54E9D5}"/>
            </a:ext>
          </a:extLst>
        </cdr:cNvPr>
        <cdr:cNvSpPr/>
      </cdr:nvSpPr>
      <cdr:spPr>
        <a:xfrm xmlns:a="http://schemas.openxmlformats.org/drawingml/2006/main">
          <a:off x="27207" y="1107544"/>
          <a:ext cx="3110791" cy="5504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en-US" sz="1400" dirty="0">
              <a:solidFill>
                <a:schemeClr val="tx1"/>
              </a:solidFill>
            </a:rPr>
            <a:t>Reducing consumption of sugary foods/drinks</a:t>
          </a:r>
        </a:p>
      </cdr:txBody>
    </cdr:sp>
  </cdr:relSizeAnchor>
  <cdr:relSizeAnchor xmlns:cdr="http://schemas.openxmlformats.org/drawingml/2006/chartDrawing">
    <cdr:from>
      <cdr:x>0.0136</cdr:x>
      <cdr:y>0.84093</cdr:y>
    </cdr:from>
    <cdr:to>
      <cdr:x>0.48246</cdr:x>
      <cdr:y>0.96243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376EDD7C-4F38-4B53-B454-64E10A907F03}"/>
            </a:ext>
          </a:extLst>
        </cdr:cNvPr>
        <cdr:cNvSpPr/>
      </cdr:nvSpPr>
      <cdr:spPr>
        <a:xfrm xmlns:a="http://schemas.openxmlformats.org/drawingml/2006/main">
          <a:off x="90200" y="3809831"/>
          <a:ext cx="3110791" cy="5504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>
              <a:solidFill>
                <a:schemeClr val="tx1"/>
              </a:solidFill>
            </a:rPr>
            <a:t>Reducing consumption of acidic foods/drinks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0.06095</cdr:x>
      <cdr:y>0.06147</cdr:y>
    </cdr:from>
    <cdr:to>
      <cdr:x>0.97285</cdr:x>
      <cdr:y>0.37265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F1E2F1A9-CE90-4305-89FD-1BEF5CFBA984}"/>
            </a:ext>
          </a:extLst>
        </cdr:cNvPr>
        <cdr:cNvSpPr/>
      </cdr:nvSpPr>
      <cdr:spPr>
        <a:xfrm xmlns:a="http://schemas.openxmlformats.org/drawingml/2006/main">
          <a:off x="719091" y="273905"/>
          <a:ext cx="10758996" cy="13867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0.06095</cdr:x>
      <cdr:y>0.37066</cdr:y>
    </cdr:from>
    <cdr:to>
      <cdr:x>0.97285</cdr:x>
      <cdr:y>0.74719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93694E09-2ACA-476B-BF68-95E5A321A933}"/>
            </a:ext>
          </a:extLst>
        </cdr:cNvPr>
        <cdr:cNvSpPr/>
      </cdr:nvSpPr>
      <cdr:spPr>
        <a:xfrm xmlns:a="http://schemas.openxmlformats.org/drawingml/2006/main">
          <a:off x="719091" y="1651733"/>
          <a:ext cx="10758996" cy="16778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374E2E2-2346-43D9-9228-42E247B6FB1D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9CD37F-2504-4B3D-A235-7FA98B867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0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9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7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D37F-2504-4B3D-A235-7FA98B8675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3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47CA-B5CC-4DE0-BC79-87D8F378E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E0F2A-75C2-422F-8278-7976F8DF4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29E14-564B-4D1E-929B-80969A52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954EC-DE1D-4088-8D5A-3CA4CD7F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7B29-9800-443B-83B9-184B4593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6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CA66-393B-40CF-A601-32683071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1EE63-1856-47B5-A877-72D395F6F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3D89B-9865-4EE0-864F-3C9B8A1EE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6639-73C6-4ED0-9805-4A82812B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0A6B-D2C2-4F0D-8F54-0C7D2F16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F6326-D41B-4B66-87E4-61452FD2D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45382-EA30-49B1-ACA8-4D12EC1A7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958CA-30A3-46EA-BBA3-F4790114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8C163-DB9D-4AED-A193-DE5FFDC1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BA5A9-01DC-40D3-8AB8-86D62491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9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935C-387A-49E1-B114-BE310332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6A74-2530-4B97-93FA-85026C802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80F3C-FEE4-4EE5-8451-890AA670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0F835-6F80-4492-8389-DD03D9CC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43A56-6926-4DD0-93C2-EB483BFB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3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403C-3D0C-45FB-AEAD-6C447F2F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DB74-3AA6-49A5-8230-FAA4854E6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C9293-A458-4EAB-99F5-B8F76F3E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592A6-2FE1-4EF8-AAA2-1D0D85B6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15D82-DB32-4CA0-9CE6-B1534568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9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4745-9FF5-4F6C-9F26-B254EC3A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EF05B-80DC-4C6B-BBE3-E950356D4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92A23-0328-49A6-8244-2516E49EE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D3D9-67D9-46A8-B46E-DF6F2D7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5015B-3A9F-467C-9F7F-4F5D2E63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B5C6B-5822-4AD5-9157-B9512353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7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AD04-E79C-49E7-8562-1E8F8689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B5819-205B-4AD1-8954-15FBF4215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44EDA-0C4D-4F68-A0D7-A94E75465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925E7-9A72-4030-A43E-771408EE2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6D895-2709-4EDB-91A3-EBC08AEC5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7A7ED-F3DF-41BB-BD8F-663B7143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13B1E-5716-4E10-B5BC-D2A65B1D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B9B39-31E9-4B7B-92F5-6C7B2070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F0A2-9E89-47A7-9BBF-95F078E4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2E0B5-D0B7-48F1-87FD-631CD824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67823-76E7-4811-ACAA-69C1543D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F666B-4CA5-4E8C-B34F-122629AE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BB26D-FE65-4D9F-8A10-F8120EB7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9F269-3A5D-4929-AF93-F53D6338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5DC58-947D-4ABA-B4C6-4AACB22A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3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ED98-F3B4-4555-BC81-3EFC2DED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AB9DF-2E3E-42CE-A8E9-8AF656A8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FA483-971F-4C19-BAEB-E0F22792B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99A3-A48C-4897-AF9B-6CAB3605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4C8A5-D75F-418E-B861-1669CDC0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92616-7D61-4F06-A69C-76E0E1FF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9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BCC9-B970-415F-8075-6271BCEB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843D90-576E-4C29-BACC-0B655B0EE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BB3FA-3408-4547-B64C-0E30CB371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259CE-490D-4A37-BB13-A61518D8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582BB-8C1F-4595-878F-FE355999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C7657-4E12-4F33-A555-C8EB2AF2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0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F008F-DF3B-42E0-9CC0-D9EF9B00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DC74E-F242-4FDA-A008-BAD8CF3CD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3020F-1DDF-4338-993A-76B206C48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5A44-0F7E-43FC-A9D0-22D025DE40D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44561-263E-48D5-9B71-9DECA30A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CD0DD-6886-47F8-BB1C-5A0CEB3E7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7F80-E824-4B55-A0FD-B0FDA6EF0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4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ifdh.org/ifdh-2020-electric-toothbrush-survey.html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ifdh.org/ifdh-2021-oral-systemic-link-surve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://www.ifdh.org/ifdh-2019-toothpaste-survey.html" TargetMode="External"/><Relationship Id="rId4" Type="http://schemas.openxmlformats.org/officeDocument/2006/relationships/hyperlink" Target="http://www.ifdh.org/ifdh-2020-covid-survey.html" TargetMode="External"/><Relationship Id="rId9" Type="http://schemas.openxmlformats.org/officeDocument/2006/relationships/hyperlink" Target="http://2016.igem.org/Team:Kyoto/Integrated_Practi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www.createdebate.com/debate/show/All_things_work_together_for_the_good_of_those_who_love_Go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4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EF61F-5CCB-4D48-AB5B-BE8740C9B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684" y="1152144"/>
            <a:ext cx="4645025" cy="3072393"/>
          </a:xfrm>
        </p:spPr>
        <p:txBody>
          <a:bodyPr>
            <a:normAutofit/>
          </a:bodyPr>
          <a:lstStyle/>
          <a:p>
            <a:pPr algn="l"/>
            <a:r>
              <a:rPr lang="en-US" sz="3900" dirty="0"/>
              <a:t>IFDH Pediatric Patient</a:t>
            </a:r>
            <a:br>
              <a:rPr lang="en-US" sz="3900" dirty="0"/>
            </a:br>
            <a:r>
              <a:rPr lang="en-US" sz="3900" dirty="0"/>
              <a:t>Practices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77C0F-2D66-4B44-AFAC-2E8301EC4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684" y="4462272"/>
            <a:ext cx="3953501" cy="1272831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January 2022</a:t>
            </a:r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Group 98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C85E8D6-00AB-459D-9BC0-09CFBA940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08" y="736850"/>
            <a:ext cx="6428067" cy="2008770"/>
          </a:xfrm>
          <a:prstGeom prst="rect">
            <a:avLst/>
          </a:prstGeom>
        </p:spPr>
      </p:pic>
      <p:sp>
        <p:nvSpPr>
          <p:cNvPr id="149" name="Rectangle 1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wall, indoor, person&#10;&#10;Description automatically generated">
            <a:extLst>
              <a:ext uri="{FF2B5EF4-FFF2-40B4-BE49-F238E27FC236}">
                <a16:creationId xmlns:a16="http://schemas.microsoft.com/office/drawing/2014/main" id="{163618DA-3370-40C3-9A40-F8A73CA220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4" b="32734"/>
          <a:stretch/>
        </p:blipFill>
        <p:spPr>
          <a:xfrm>
            <a:off x="7809218" y="3429000"/>
            <a:ext cx="359324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9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C9FD-711C-47EF-81C7-961148D9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04" y="1028239"/>
            <a:ext cx="4085642" cy="536007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Product recommendations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Most often recommended products for children 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(always/often %):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dirty="0"/>
              <a:t>-Fluoride toothpaste, 96%</a:t>
            </a:r>
            <a:br>
              <a:rPr lang="en-US" sz="2000" dirty="0"/>
            </a:br>
            <a:r>
              <a:rPr lang="en-US" sz="2000" dirty="0"/>
              <a:t>-Interdental cleaning aid, 67%</a:t>
            </a:r>
            <a:br>
              <a:rPr lang="en-US" sz="2000" dirty="0"/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-Electric toothbrush, 58%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Least </a:t>
            </a:r>
            <a:r>
              <a:rPr lang="en-US" sz="2400" dirty="0"/>
              <a:t>often 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recommended 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(rarely/never %): </a:t>
            </a:r>
            <a:br>
              <a:rPr lang="en-US" sz="2000" dirty="0"/>
            </a:br>
            <a:r>
              <a:rPr lang="en-US" sz="2000" dirty="0"/>
              <a:t>-Fluoride-free paste, 90%</a:t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Irrigator, 74%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-App, 56%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5472B2-B813-41BD-96B0-E5DDE1E82D4E}"/>
              </a:ext>
            </a:extLst>
          </p:cNvPr>
          <p:cNvSpPr txBox="1">
            <a:spLocks/>
          </p:cNvSpPr>
          <p:nvPr/>
        </p:nvSpPr>
        <p:spPr>
          <a:xfrm>
            <a:off x="5305975" y="217674"/>
            <a:ext cx="7175205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How often do you recommend the following products for your pediatric patients who are 6 to 12 years old? 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F27921-60A5-486E-92D0-68C1E351D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24" y="6232350"/>
            <a:ext cx="1730459" cy="540768"/>
          </a:xfrm>
          <a:prstGeom prst="rect">
            <a:avLst/>
          </a:prstGeom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782038"/>
              </p:ext>
            </p:extLst>
          </p:nvPr>
        </p:nvGraphicFramePr>
        <p:xfrm>
          <a:off x="4909245" y="887689"/>
          <a:ext cx="6932656" cy="5021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220D61E0-0D64-4AED-825C-50674D11A1C8}"/>
              </a:ext>
            </a:extLst>
          </p:cNvPr>
          <p:cNvSpPr/>
          <p:nvPr/>
        </p:nvSpPr>
        <p:spPr>
          <a:xfrm>
            <a:off x="4417071" y="3292248"/>
            <a:ext cx="3022797" cy="19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High concentration fluoride for at-home use</a:t>
            </a:r>
          </a:p>
        </p:txBody>
      </p:sp>
    </p:spTree>
    <p:extLst>
      <p:ext uri="{BB962C8B-B14F-4D97-AF65-F5344CB8AC3E}">
        <p14:creationId xmlns:p14="http://schemas.microsoft.com/office/powerpoint/2010/main" val="328134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C9FD-711C-47EF-81C7-961148D9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77" y="2799390"/>
            <a:ext cx="3794760" cy="3072393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5472B2-B813-41BD-96B0-E5DDE1E82D4E}"/>
              </a:ext>
            </a:extLst>
          </p:cNvPr>
          <p:cNvSpPr txBox="1">
            <a:spLocks/>
          </p:cNvSpPr>
          <p:nvPr/>
        </p:nvSpPr>
        <p:spPr>
          <a:xfrm>
            <a:off x="986319" y="366538"/>
            <a:ext cx="10367481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F27921-60A5-486E-92D0-68C1E351D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24" y="6232350"/>
            <a:ext cx="1730459" cy="540768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1A1A9141-E89D-41D7-9ECE-E281C6C8F277}"/>
              </a:ext>
            </a:extLst>
          </p:cNvPr>
          <p:cNvSpPr txBox="1">
            <a:spLocks/>
          </p:cNvSpPr>
          <p:nvPr/>
        </p:nvSpPr>
        <p:spPr>
          <a:xfrm>
            <a:off x="5242662" y="306115"/>
            <a:ext cx="7175205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often do you discuss the following lifestyle factors with your pediatric patients who are 6 to 12 years old and/or their caregivers? 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C24F5309-8C97-4208-BF3D-EF5D4877F752}"/>
              </a:ext>
            </a:extLst>
          </p:cNvPr>
          <p:cNvSpPr txBox="1">
            <a:spLocks/>
          </p:cNvSpPr>
          <p:nvPr/>
        </p:nvSpPr>
        <p:spPr>
          <a:xfrm>
            <a:off x="800974" y="1264157"/>
            <a:ext cx="4240091" cy="4775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 Light" panose="020F03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Lifestyle recommendations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 Light" panose="020F03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majority of respondents counsel patients and/or caregivers on: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-N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egative impact of 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ugary</a:t>
            </a:r>
            <a:br>
              <a:rPr lang="en-US" sz="20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and acidic foods and beverages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-Importance of nutrition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 Light" panose="020F03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Ther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e is less emphasis on the health consequences of obesity.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79019"/>
              </p:ext>
            </p:extLst>
          </p:nvPr>
        </p:nvGraphicFramePr>
        <p:xfrm>
          <a:off x="5144868" y="1236160"/>
          <a:ext cx="6634710" cy="453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209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C9FD-711C-47EF-81C7-961148D9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77" y="2799390"/>
            <a:ext cx="3794760" cy="3072393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5472B2-B813-41BD-96B0-E5DDE1E82D4E}"/>
              </a:ext>
            </a:extLst>
          </p:cNvPr>
          <p:cNvSpPr txBox="1">
            <a:spLocks/>
          </p:cNvSpPr>
          <p:nvPr/>
        </p:nvSpPr>
        <p:spPr>
          <a:xfrm>
            <a:off x="986319" y="366538"/>
            <a:ext cx="10367481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F27921-60A5-486E-92D0-68C1E351D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24" y="6232350"/>
            <a:ext cx="1730459" cy="540768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1A1A9141-E89D-41D7-9ECE-E281C6C8F277}"/>
              </a:ext>
            </a:extLst>
          </p:cNvPr>
          <p:cNvSpPr txBox="1">
            <a:spLocks/>
          </p:cNvSpPr>
          <p:nvPr/>
        </p:nvSpPr>
        <p:spPr>
          <a:xfrm>
            <a:off x="5092911" y="361934"/>
            <a:ext cx="7175205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Which of the following toothbrush features, if any, are EXTREMELY or VERY IMPORTANT to your toothbrush recommendation for pediatric patients age 6 to 12 years old. (Check all that apply) . 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C24F5309-8C97-4208-BF3D-EF5D4877F752}"/>
              </a:ext>
            </a:extLst>
          </p:cNvPr>
          <p:cNvSpPr txBox="1">
            <a:spLocks/>
          </p:cNvSpPr>
          <p:nvPr/>
        </p:nvSpPr>
        <p:spPr>
          <a:xfrm>
            <a:off x="774211" y="1569308"/>
            <a:ext cx="4240091" cy="30723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Most important toothbrush features for pediatric patients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-Small head size, 87%</a:t>
            </a:r>
          </a:p>
          <a:p>
            <a:r>
              <a:rPr lang="en-US" sz="2400" dirty="0"/>
              <a:t>-Ultra soft bristles, 51%</a:t>
            </a:r>
          </a:p>
          <a:p>
            <a:r>
              <a:rPr lang="en-US" sz="2400" dirty="0"/>
              <a:t>-Brush includes timer, 50%</a:t>
            </a:r>
            <a:br>
              <a:rPr lang="en-US" sz="2400" dirty="0"/>
            </a:br>
            <a:r>
              <a:rPr lang="en-US" sz="2400" dirty="0"/>
              <a:t>-Electric brush technology, 47%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166268"/>
              </p:ext>
            </p:extLst>
          </p:nvPr>
        </p:nvGraphicFramePr>
        <p:xfrm>
          <a:off x="5171529" y="1452978"/>
          <a:ext cx="64135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072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8AB447-A4B7-44D2-A99D-2E39CCFBD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7375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06CE9D-DF08-4313-8DD2-D81E1D59F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5C105DD-77F3-4287-BFFC-B818D6A2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173F360-EE51-4521-A25E-5869A978B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5414DD3E-CFF7-4BD5-A220-D2F970E5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7190517-FE45-416F-8FE4-7DCF37655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671D49D-B542-48F6-8659-58E9BC5CB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481E675-7AFA-43FE-9992-A964F7BC0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5B95BBC-B6C8-4343-A351-48F84A004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19DD17FE-BE4B-4643-B60F-5EAA77F1C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73D554F-3F0D-4969-8C06-D24F273A4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74151414-E46C-4BF0-A630-1D31400AA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FBE19C0-69DE-489C-9704-81240B4ED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C8E575F5-CB03-436A-BE1E-AD48502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9AE75E9D-C62E-455C-BA30-DE18FA494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CC34A54D-BBB2-4EE0-A8F9-802D52AF5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347BC20E-7862-49A8-BCE2-39521B23C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3EF1615E-D362-4BBF-A307-4118B72F3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EF7D2F7-E167-41F3-ADBF-F6D4B97F4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B1CB26D-EDEF-4AD8-943C-049BD149C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8CB27CB8-B8B6-4C05-9CB1-DF62FE4E1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A78DBF5B-2276-4A2A-945F-3E81A93C1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89209783-69F1-4EC9-AA5C-2D7141807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02" y="6269230"/>
            <a:ext cx="1730459" cy="54076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E12D5-521C-4FF6-AD2C-25742B7C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45" y="1493894"/>
            <a:ext cx="45532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Caregiver involvement is extremely important to children’s oral hygiene OUTCOMES.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most respondents, caregivers and children are equally important recipients of oral hygiene INSTRUCTION.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27EF4-8A51-471F-B0BF-B891C76D2F4D}"/>
              </a:ext>
            </a:extLst>
          </p:cNvPr>
          <p:cNvSpPr/>
          <p:nvPr/>
        </p:nvSpPr>
        <p:spPr>
          <a:xfrm>
            <a:off x="5692416" y="37218"/>
            <a:ext cx="649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important is parent/caregiver involvement to children’s oral hygiene outcomes? (check one) 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2257"/>
              </p:ext>
            </p:extLst>
          </p:nvPr>
        </p:nvGraphicFramePr>
        <p:xfrm>
          <a:off x="5735458" y="720768"/>
          <a:ext cx="5973065" cy="219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28353"/>
              </p:ext>
            </p:extLst>
          </p:nvPr>
        </p:nvGraphicFramePr>
        <p:xfrm>
          <a:off x="5867516" y="3738617"/>
          <a:ext cx="6093256" cy="27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475D29DD-6D0D-47C5-94F4-E6FFC9680E11}"/>
              </a:ext>
            </a:extLst>
          </p:cNvPr>
          <p:cNvSpPr/>
          <p:nvPr/>
        </p:nvSpPr>
        <p:spPr>
          <a:xfrm>
            <a:off x="5867516" y="3174061"/>
            <a:ext cx="649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Who is the most important recipient of your oral hygiene instruction? (check one) </a:t>
            </a:r>
          </a:p>
        </p:txBody>
      </p:sp>
    </p:spTree>
    <p:extLst>
      <p:ext uri="{BB962C8B-B14F-4D97-AF65-F5344CB8AC3E}">
        <p14:creationId xmlns:p14="http://schemas.microsoft.com/office/powerpoint/2010/main" val="245997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C9FD-711C-47EF-81C7-961148D9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1" y="1973598"/>
            <a:ext cx="4565104" cy="3072393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3200" dirty="0"/>
            </a:br>
            <a:r>
              <a:rPr lang="en-US" sz="3200" dirty="0"/>
              <a:t>Challenges to providing oral hygiene instruction to children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Biggest challenges:</a:t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en-US" sz="2000" dirty="0"/>
              <a:t>Caregivers don’t understand why oral </a:t>
            </a:r>
            <a:br>
              <a:rPr lang="en-US" sz="2000" dirty="0"/>
            </a:br>
            <a:r>
              <a:rPr lang="en-US" sz="2000" dirty="0"/>
              <a:t>  hygiene is important, 53% </a:t>
            </a:r>
            <a:br>
              <a:rPr lang="en-US" sz="2000" dirty="0"/>
            </a:br>
            <a:r>
              <a:rPr lang="en-US" sz="2000" dirty="0"/>
              <a:t>-Children aren’t interested, 47%</a:t>
            </a:r>
            <a:br>
              <a:rPr lang="en-US" sz="2000" dirty="0"/>
            </a:br>
            <a:r>
              <a:rPr lang="en-US" sz="2000" dirty="0"/>
              <a:t>-Children’s anxiety, 35%</a:t>
            </a:r>
            <a:br>
              <a:rPr lang="en-US" sz="2000" dirty="0"/>
            </a:br>
            <a:r>
              <a:rPr lang="en-US" sz="2000" dirty="0"/>
              <a:t>-Parents are in a hurry, 33%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5472B2-B813-41BD-96B0-E5DDE1E82D4E}"/>
              </a:ext>
            </a:extLst>
          </p:cNvPr>
          <p:cNvSpPr txBox="1">
            <a:spLocks/>
          </p:cNvSpPr>
          <p:nvPr/>
        </p:nvSpPr>
        <p:spPr>
          <a:xfrm>
            <a:off x="986319" y="366538"/>
            <a:ext cx="10367481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3F4EA-84C7-42DA-BCBB-635F205745BE}"/>
              </a:ext>
            </a:extLst>
          </p:cNvPr>
          <p:cNvSpPr txBox="1"/>
          <p:nvPr/>
        </p:nvSpPr>
        <p:spPr>
          <a:xfrm>
            <a:off x="5551423" y="306115"/>
            <a:ext cx="638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4472C4">
                    <a:lumMod val="60000"/>
                    <a:lumOff val="40000"/>
                  </a:srgbClr>
                </a:solidFill>
              </a:rPr>
              <a:t>Please check up to 3 things that make it challenging to provide oral hygiene instruction to your pediatric patients age 6 to 12 years old?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F27921-60A5-486E-92D0-68C1E351D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24" y="6232350"/>
            <a:ext cx="1730459" cy="540768"/>
          </a:xfrm>
          <a:prstGeom prst="rect">
            <a:avLst/>
          </a:prstGeom>
        </p:spPr>
      </p:pic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024188"/>
              </p:ext>
            </p:extLst>
          </p:nvPr>
        </p:nvGraphicFramePr>
        <p:xfrm>
          <a:off x="5055476" y="1371271"/>
          <a:ext cx="6727715" cy="510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37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C9FD-711C-47EF-81C7-961148D9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024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Thinking of your pediatric patients 6 to 12 years old, please indicate how much you agree or disagree with the following statements: </a:t>
            </a:r>
            <a:endParaRPr lang="en-US" sz="28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5472B2-B813-41BD-96B0-E5DDE1E82D4E}"/>
              </a:ext>
            </a:extLst>
          </p:cNvPr>
          <p:cNvSpPr txBox="1">
            <a:spLocks/>
          </p:cNvSpPr>
          <p:nvPr/>
        </p:nvSpPr>
        <p:spPr>
          <a:xfrm>
            <a:off x="986319" y="366538"/>
            <a:ext cx="10367481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F27921-60A5-486E-92D0-68C1E351D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24" y="6232350"/>
            <a:ext cx="1730459" cy="540768"/>
          </a:xfrm>
          <a:prstGeom prst="rect">
            <a:avLst/>
          </a:prstGeom>
        </p:spPr>
      </p:pic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67163D1B-0583-45BA-8904-A07E358670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070545"/>
              </p:ext>
            </p:extLst>
          </p:nvPr>
        </p:nvGraphicFramePr>
        <p:xfrm>
          <a:off x="-124287" y="2227811"/>
          <a:ext cx="11798423" cy="445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6461D0C-C7B7-4121-9288-C7748DDC32D0}"/>
              </a:ext>
            </a:extLst>
          </p:cNvPr>
          <p:cNvSpPr txBox="1"/>
          <p:nvPr/>
        </p:nvSpPr>
        <p:spPr>
          <a:xfrm>
            <a:off x="9277905" y="1815495"/>
            <a:ext cx="239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Score indicates % who strongly agree + agree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3A21E-4E2D-4722-8DA5-954CF6AFCE8B}"/>
              </a:ext>
            </a:extLst>
          </p:cNvPr>
          <p:cNvSpPr txBox="1"/>
          <p:nvPr/>
        </p:nvSpPr>
        <p:spPr>
          <a:xfrm>
            <a:off x="665824" y="3190605"/>
            <a:ext cx="60545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Establishing good brushing habits when young is critical to long-term oral health.</a:t>
            </a:r>
          </a:p>
        </p:txBody>
      </p:sp>
    </p:spTree>
    <p:extLst>
      <p:ext uri="{BB962C8B-B14F-4D97-AF65-F5344CB8AC3E}">
        <p14:creationId xmlns:p14="http://schemas.microsoft.com/office/powerpoint/2010/main" val="271002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E6597-DFC9-4067-BF7F-CAD2BD56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27" y="1002534"/>
            <a:ext cx="4225771" cy="3072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resources to help provide oral hygiene instruction: 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-Demonstration toothbrushes, 62%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-Plaque disclosing tablets, 55%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-Instructional animations targeted 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 children, 43%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800FCB-D137-430A-B13A-30D230021E58}"/>
              </a:ext>
            </a:extLst>
          </p:cNvPr>
          <p:cNvSpPr txBox="1"/>
          <p:nvPr/>
        </p:nvSpPr>
        <p:spPr>
          <a:xfrm>
            <a:off x="5476451" y="70879"/>
            <a:ext cx="5719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Please check up to 3 resources that would help you provide oral hygiene instruction to parents/caregivers and children 6 to 12 years of age.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BBE993B-750D-4246-97E9-28F2C893A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91" y="6272843"/>
            <a:ext cx="1730459" cy="540768"/>
          </a:xfrm>
          <a:prstGeom prst="rect">
            <a:avLst/>
          </a:prstGeom>
        </p:spPr>
      </p:pic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364078"/>
              </p:ext>
            </p:extLst>
          </p:nvPr>
        </p:nvGraphicFramePr>
        <p:xfrm>
          <a:off x="4465468" y="941034"/>
          <a:ext cx="7439488" cy="554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035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C9FD-711C-47EF-81C7-961148D9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77" y="2799390"/>
            <a:ext cx="3794760" cy="3072393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</a:t>
            </a: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5472B2-B813-41BD-96B0-E5DDE1E82D4E}"/>
              </a:ext>
            </a:extLst>
          </p:cNvPr>
          <p:cNvSpPr txBox="1">
            <a:spLocks/>
          </p:cNvSpPr>
          <p:nvPr/>
        </p:nvSpPr>
        <p:spPr>
          <a:xfrm>
            <a:off x="986319" y="366538"/>
            <a:ext cx="10367481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F27921-60A5-486E-92D0-68C1E351D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24" y="6232350"/>
            <a:ext cx="1730459" cy="540768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1A1A9141-E89D-41D7-9ECE-E281C6C8F277}"/>
              </a:ext>
            </a:extLst>
          </p:cNvPr>
          <p:cNvSpPr txBox="1">
            <a:spLocks/>
          </p:cNvSpPr>
          <p:nvPr/>
        </p:nvSpPr>
        <p:spPr>
          <a:xfrm>
            <a:off x="5323730" y="360213"/>
            <a:ext cx="7175205" cy="531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I recommend to parents/caregivers that they supervise their children toothbrushing until they are ____ years old. 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C24F5309-8C97-4208-BF3D-EF5D4877F752}"/>
              </a:ext>
            </a:extLst>
          </p:cNvPr>
          <p:cNvSpPr txBox="1">
            <a:spLocks/>
          </p:cNvSpPr>
          <p:nvPr/>
        </p:nvSpPr>
        <p:spPr>
          <a:xfrm>
            <a:off x="774211" y="1569308"/>
            <a:ext cx="4240091" cy="30723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Supervised brushing is recommended until what age?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-Depends on child, 33%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-9 to 10 years old, 28%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-7 to 8 years old, 17%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402206"/>
              </p:ext>
            </p:extLst>
          </p:nvPr>
        </p:nvGraphicFramePr>
        <p:xfrm>
          <a:off x="5401631" y="1569307"/>
          <a:ext cx="6413500" cy="465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457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8AB447-A4B7-44D2-A99D-2E39CCFBD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7375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6CE9D-DF08-4313-8DD2-D81E1D59F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55C105DD-77F3-4287-BFFC-B818D6A2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6173F360-EE51-4521-A25E-5869A978B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5414DD3E-CFF7-4BD5-A220-D2F970E5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27190517-FE45-416F-8FE4-7DCF37655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A671D49D-B542-48F6-8659-58E9BC5CB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E481E675-7AFA-43FE-9992-A964F7BC0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5B95BBC-B6C8-4343-A351-48F84A004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9DD17FE-BE4B-4643-B60F-5EAA77F1C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73D554F-3F0D-4969-8C06-D24F273A4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4151414-E46C-4BF0-A630-1D31400AA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1FBE19C0-69DE-489C-9704-81240B4ED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C8E575F5-CB03-436A-BE1E-AD48502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9AE75E9D-C62E-455C-BA30-DE18FA494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C34A54D-BBB2-4EE0-A8F9-802D52AF5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347BC20E-7862-49A8-BCE2-39521B23C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EF1615E-D362-4BBF-A307-4118B72F3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EF7D2F7-E167-41F3-ADBF-F6D4B97F4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B1CB26D-EDEF-4AD8-943C-049BD149C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8CB27CB8-B8B6-4C05-9CB1-DF62FE4E1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A78DBF5B-2276-4A2A-945F-3E81A93C1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id="{5718FB38-F9A4-401E-8149-6C9BBFFEF9AE}"/>
              </a:ext>
            </a:extLst>
          </p:cNvPr>
          <p:cNvSpPr txBox="1"/>
          <p:nvPr/>
        </p:nvSpPr>
        <p:spPr>
          <a:xfrm>
            <a:off x="5912000" y="183121"/>
            <a:ext cx="5738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one thing you would recommend to dental hygiene colleagues to improve at-home oral hygiene of their pediatric patients? Please be as specific as possible.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C8CE4E-B3EB-4330-8F47-5C5AFB4B4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02" y="6269230"/>
            <a:ext cx="1730459" cy="540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4E7553-53EB-4C4E-92F9-20E6DDD41D3F}"/>
              </a:ext>
            </a:extLst>
          </p:cNvPr>
          <p:cNvSpPr txBox="1"/>
          <p:nvPr/>
        </p:nvSpPr>
        <p:spPr>
          <a:xfrm>
            <a:off x="6047370" y="2272068"/>
            <a:ext cx="57385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Themes: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plaque disclosing agents in office and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Engage and educate caregiver, ask them questions, need their </a:t>
            </a:r>
            <a:r>
              <a:rPr lang="en-US" sz="2000"/>
              <a:t>supervision of </a:t>
            </a:r>
            <a:r>
              <a:rPr lang="en-US" sz="2000" dirty="0"/>
              <a:t>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patient, build relationships, invest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Encourage, motivate, compliment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Demonstration of brushing and get child to demonstrate back (tell-show-do)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tracking and reward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electric toothbrush</a:t>
            </a:r>
          </a:p>
          <a:p>
            <a:endParaRPr lang="en-US" sz="2000" dirty="0"/>
          </a:p>
        </p:txBody>
      </p:sp>
      <p:pic>
        <p:nvPicPr>
          <p:cNvPr id="47" name="Graphic 46" descr="Chat with solid fill">
            <a:extLst>
              <a:ext uri="{FF2B5EF4-FFF2-40B4-BE49-F238E27FC236}">
                <a16:creationId xmlns:a16="http://schemas.microsoft.com/office/drawing/2014/main" id="{7D29848D-EC5C-4FEB-8E54-D475D8E90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815" y="1204259"/>
            <a:ext cx="3233984" cy="32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0EDF680-0EE3-4077-A0FB-FFC1F692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073CE-149E-4318-86E6-CC6D8821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7" y="801277"/>
            <a:ext cx="4376313" cy="2141046"/>
          </a:xfrm>
        </p:spPr>
        <p:txBody>
          <a:bodyPr>
            <a:normAutofit/>
          </a:bodyPr>
          <a:lstStyle/>
          <a:p>
            <a:r>
              <a:rPr lang="en-US" sz="4200" dirty="0"/>
              <a:t>Other IFDH Survey Results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023A6B-474A-4C72-AE9E-7E61B1FA0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0BBC543-6642-481D-A486-49842369D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916731A1-B127-427A-9AA6-8CE75940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FCC7D3E6-CDAF-44CE-871A-7AA790B12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C732796F-4C2A-4B12-A428-1DD98D3CB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2D7CDE26-B570-4FD9-BE55-42F3B5DC9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751365D3-D87E-418A-A5B3-9FBA4D5B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21511E1A-481B-4B7A-9144-951E87128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0FA45996-5B6A-4CFA-A088-389C8CBB1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C8EF3915-67C8-4B11-8DA1-8D36AF381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67C6CE21-5336-4BED-9E43-F9DA89FF5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14482BB9-B2F4-4FE2-A8AE-DDE3AE1CE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45983752-71E2-4888-BA93-7B535A5DD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007BD6B4-655D-4EA6-890A-EBC46AD9D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CE04D955-6B26-4799-A26E-EEC52ED3D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16D59A37-B397-46C7-8C07-C15E3F1B2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C9DE589C-4B40-4E46-B86C-B8A631D98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740EAE1B-DF39-4048-9330-71AC77364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10CB22A5-5D4C-4377-975B-EFEDB44D6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0B36B0-AFFF-4BFC-A38C-4093BBFD8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8B50166F-997B-42B4-BF52-C5287413F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A54F98A6-68EF-49B3-BFA0-411E5E27F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233985"/>
            <a:ext cx="6333856" cy="3624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45AF-BFE0-42E0-8F15-8A8BABBA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25" y="3524686"/>
            <a:ext cx="5172884" cy="303486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Click the links below to learn more about other IFDH surveys: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2022 Oral-systemic link survey </a:t>
            </a:r>
            <a:endParaRPr lang="en-US" sz="2400" dirty="0">
              <a:hlinkClick r:id="rId3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2021 Electric toothbrush survey</a:t>
            </a:r>
            <a:endParaRPr lang="en-US" sz="2400" dirty="0">
              <a:hlinkClick r:id="rId4"/>
            </a:endParaRP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2020 Covid Survey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2019 Toothpaste Survey </a:t>
            </a:r>
            <a:endParaRPr lang="en-US" sz="2400" dirty="0"/>
          </a:p>
          <a:p>
            <a:endParaRPr lang="en-US" sz="8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E74D0A3-84AB-4094-9C03-62DF87106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38" y="2183610"/>
            <a:ext cx="2885218" cy="901630"/>
          </a:xfrm>
          <a:prstGeom prst="rect">
            <a:avLst/>
          </a:prstGeom>
        </p:spPr>
      </p:pic>
      <p:pic>
        <p:nvPicPr>
          <p:cNvPr id="31" name="Picture 2" descr="Crest OralB">
            <a:extLst>
              <a:ext uri="{FF2B5EF4-FFF2-40B4-BE49-F238E27FC236}">
                <a16:creationId xmlns:a16="http://schemas.microsoft.com/office/drawing/2014/main" id="{E6E9C044-22A0-473E-AF8D-0028C922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57" y="6198918"/>
            <a:ext cx="3151977" cy="4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CEB48E0-B683-421E-A29A-EC92AC3136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67226" y="329661"/>
            <a:ext cx="5791404" cy="4567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C11309-AEB4-4A3F-818E-D07E11FA6082}"/>
              </a:ext>
            </a:extLst>
          </p:cNvPr>
          <p:cNvSpPr txBox="1"/>
          <p:nvPr/>
        </p:nvSpPr>
        <p:spPr>
          <a:xfrm>
            <a:off x="8753788" y="5497452"/>
            <a:ext cx="345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IFDH thanks Procter &amp; Gamble for supporting these surveys.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1DCD4319-21CA-4165-A08D-D1E05DC37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0DA53-ED4B-4624-9273-C94BF706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en-US" dirty="0"/>
              <a:t>Survey Background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669B06-C46A-44F5-8C95-4AA9C8795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D76B2F7-4F50-4773-9D4F-290F71003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129C72A8-9B1F-4E7C-849C-3ED6C4F65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9B4AD277-5CD3-42C3-8B43-2D645DF1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705E15-6BC1-424E-9A76-D1005A39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F76BC37-F98D-4577-97A0-F827D0D17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9BD26941-01BA-4D66-8E65-20857D3DC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449B424C-62D9-4A49-AC52-5A78F2E40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576C9EBF-ED63-4269-A697-F6509920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AD803FF3-8F07-4737-8BB1-105F778F12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FAED273-7CA0-4E1E-B334-37B189A6B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C9C1E0D9-E570-4AF5-880E-BBA6DD522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EDEDE693-1FBA-4D1A-A164-53CCD5CB0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6AA202F9-EAD4-4DEA-9024-632A4F73B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C6CCC0AF-E071-40EB-8C53-5ACA30272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0AA000E7-AF97-4611-99C3-B1E03F5A4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AFC00B1E-E93B-4433-97D2-5360B330A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B4B77C83-19B4-4B90-ABA7-E70C365B4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597565E2-2F06-489E-937B-AD74A7823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2F228EE9-2816-457D-83CE-BCFA543CB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374D8F1E-E29D-4C22-AF20-A95EB92C9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098949E-5092-4412-96DF-3B6F7FDD1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25" y="994545"/>
            <a:ext cx="4890276" cy="1528211"/>
          </a:xfrm>
          <a:prstGeom prst="rect">
            <a:avLst/>
          </a:prstGeom>
        </p:spPr>
      </p:pic>
      <p:sp>
        <p:nvSpPr>
          <p:cNvPr id="73" name="Rectangle 65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C456-1F36-4AD3-8574-38638565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27" y="3502955"/>
            <a:ext cx="10659373" cy="30276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Survey #5 in a series supported by Procter &amp; Gamble conducted in November 2021.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Objectives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To better understand global dental hygienists’ practices regarding pediatric patients 6 to 12 years old.</a:t>
            </a:r>
            <a:br>
              <a:rPr lang="en-US" sz="2000" dirty="0"/>
            </a:br>
            <a:r>
              <a:rPr lang="en-US" sz="2000" dirty="0"/>
              <a:t>To identify opportunities for future educational programs.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Survey flow: </a:t>
            </a:r>
            <a:br>
              <a:rPr lang="en-US" sz="2000" dirty="0"/>
            </a:br>
            <a:r>
              <a:rPr lang="en-US" sz="2000" dirty="0"/>
              <a:t>IFDH </a:t>
            </a:r>
            <a:r>
              <a:rPr lang="en-US" sz="2000" dirty="0">
                <a:sym typeface="Wingdings" panose="05000000000000000000" pitchFamily="2" charset="2"/>
              </a:rPr>
              <a:t> 34 national associations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individual </a:t>
            </a:r>
            <a:r>
              <a:rPr lang="en-US" sz="2000" dirty="0"/>
              <a:t>members. </a:t>
            </a:r>
            <a:br>
              <a:rPr lang="en-US" sz="2000" dirty="0"/>
            </a:b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09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B4E1AD-FC4F-4946-AF42-211301DA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79" y="1262088"/>
            <a:ext cx="5239161" cy="605979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4000" kern="1200" dirty="0">
                <a:latin typeface="+mj-lt"/>
                <a:ea typeface="+mj-ea"/>
                <a:cs typeface="+mj-cs"/>
              </a:rPr>
            </a:br>
            <a:br>
              <a:rPr lang="en-US" sz="4000" kern="1200" dirty="0">
                <a:latin typeface="+mj-lt"/>
                <a:ea typeface="+mj-ea"/>
                <a:cs typeface="+mj-cs"/>
              </a:rPr>
            </a:br>
            <a:r>
              <a:rPr lang="en-US" sz="3600" dirty="0"/>
              <a:t>367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respondents from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3600" dirty="0"/>
              <a:t>25 countries</a:t>
            </a:r>
            <a:br>
              <a:rPr lang="en-US" sz="4000" dirty="0"/>
            </a:b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93E4E-15A6-4673-B6DD-7BE6C49A4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947" y="3293954"/>
            <a:ext cx="2487767" cy="24042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2000" dirty="0"/>
              <a:t>Top countries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Italy	19%</a:t>
            </a:r>
            <a:br>
              <a:rPr lang="en-US" sz="2000" dirty="0"/>
            </a:br>
            <a:r>
              <a:rPr lang="en-US" sz="2000" dirty="0"/>
              <a:t>USA	13%</a:t>
            </a:r>
            <a:br>
              <a:rPr lang="en-US" sz="2000" dirty="0"/>
            </a:br>
            <a:r>
              <a:rPr lang="en-US" sz="2000" dirty="0"/>
              <a:t>Canada	12%</a:t>
            </a:r>
            <a:br>
              <a:rPr lang="en-US" sz="2000" dirty="0"/>
            </a:br>
            <a:r>
              <a:rPr lang="en-US" sz="2000" dirty="0"/>
              <a:t>Portugal	11%</a:t>
            </a:r>
            <a:br>
              <a:rPr lang="en-US" sz="2000" dirty="0"/>
            </a:br>
            <a:r>
              <a:rPr lang="en-US" sz="2000" dirty="0"/>
              <a:t>Australia	 6%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pic>
        <p:nvPicPr>
          <p:cNvPr id="59" name="Picture 58" descr="Map&#10;&#10;Description automatically generated">
            <a:extLst>
              <a:ext uri="{FF2B5EF4-FFF2-40B4-BE49-F238E27FC236}">
                <a16:creationId xmlns:a16="http://schemas.microsoft.com/office/drawing/2014/main" id="{DBD82C2F-63CC-4818-8150-0DEEBD037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88411" y="306115"/>
            <a:ext cx="5041935" cy="37814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CDD882-203E-42A5-AE29-D3D593E48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45" y="5246891"/>
            <a:ext cx="1830668" cy="5720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3071A-F172-4EE3-AC88-B6293AFA0F2F}"/>
              </a:ext>
            </a:extLst>
          </p:cNvPr>
          <p:cNvSpPr txBox="1"/>
          <p:nvPr/>
        </p:nvSpPr>
        <p:spPr>
          <a:xfrm>
            <a:off x="3353635" y="3656528"/>
            <a:ext cx="2516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South Africa 5%</a:t>
            </a:r>
            <a:br>
              <a:rPr lang="en-US" sz="2000" dirty="0"/>
            </a:br>
            <a:r>
              <a:rPr lang="en-US" sz="2000" dirty="0"/>
              <a:t>Israel	5%</a:t>
            </a:r>
          </a:p>
          <a:p>
            <a:pPr marL="0" indent="0">
              <a:buNone/>
            </a:pPr>
            <a:r>
              <a:rPr lang="en-US" sz="2000" dirty="0"/>
              <a:t>Norway	4%</a:t>
            </a:r>
          </a:p>
          <a:p>
            <a:pPr marL="0" indent="0">
              <a:buNone/>
            </a:pPr>
            <a:r>
              <a:rPr lang="en-US" sz="2000" dirty="0"/>
              <a:t>Belgium	4%</a:t>
            </a:r>
          </a:p>
          <a:p>
            <a:pPr marL="0" indent="0">
              <a:buNone/>
            </a:pPr>
            <a:r>
              <a:rPr lang="en-US" sz="2000" dirty="0"/>
              <a:t>Singapore 4%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8B998-A214-46CC-9546-21ED7D0E876F}"/>
              </a:ext>
            </a:extLst>
          </p:cNvPr>
          <p:cNvSpPr txBox="1"/>
          <p:nvPr/>
        </p:nvSpPr>
        <p:spPr>
          <a:xfrm>
            <a:off x="1066588" y="5585183"/>
            <a:ext cx="8479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i="1" dirty="0"/>
              <a:t>Countries with </a:t>
            </a:r>
            <a:r>
              <a:rPr lang="en-US" sz="1800" i="1" u="sng" dirty="0"/>
              <a:t>&lt;</a:t>
            </a:r>
            <a:r>
              <a:rPr lang="en-US" sz="1800" i="1" dirty="0"/>
              <a:t> 2% : Ireland, Malta, Nepal, Lithuania, Sweden, United Kingdom, Latvia, Slovak Republic, Spain, Cameroon, Denmark, New Zealand, Russia, Switzerland, Peru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740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9C03FB2-BC27-4D57-AFBF-CB7F19F3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752" y="2571202"/>
            <a:ext cx="3917972" cy="132556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Demographics</a:t>
            </a:r>
            <a:br>
              <a:rPr lang="en-US" u="sng" dirty="0"/>
            </a:br>
            <a:br>
              <a:rPr lang="en-US" u="sng" dirty="0"/>
            </a:br>
            <a:r>
              <a:rPr lang="en-US" u="sng" dirty="0"/>
              <a:t>Years of dental hygiene experience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Skewed slightly towards 15 years of experience or less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8D5007-7DC3-4FB9-B1BB-BA28A6764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24" y="6232350"/>
            <a:ext cx="1730459" cy="540768"/>
          </a:xfrm>
          <a:prstGeom prst="rect">
            <a:avLst/>
          </a:prstGeom>
        </p:spPr>
      </p:pic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2A380AE0-5B33-4478-BEBD-CD48B69DCADA}"/>
              </a:ext>
            </a:extLst>
          </p:cNvPr>
          <p:cNvGraphicFramePr>
            <a:graphicFrameLocks/>
          </p:cNvGraphicFramePr>
          <p:nvPr/>
        </p:nvGraphicFramePr>
        <p:xfrm>
          <a:off x="5560855" y="901261"/>
          <a:ext cx="5545109" cy="510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150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29D53-BD08-4F84-B9E8-17FF580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6" y="2306665"/>
            <a:ext cx="3794760" cy="3072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 Setting </a:t>
            </a:r>
            <a:br>
              <a:rPr lang="en-US" sz="4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Almost 70% are in a private practice setting.  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is an important factor to consider when reviewing the survey results. </a:t>
            </a:r>
            <a:br>
              <a:rPr lang="en-US" sz="27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7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2B81708-0B89-4F8B-89BF-15C4A9183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89" y="6239837"/>
            <a:ext cx="1730459" cy="540768"/>
          </a:xfrm>
          <a:prstGeom prst="rect">
            <a:avLst/>
          </a:prstGeom>
        </p:spPr>
      </p:pic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/>
        </p:nvGraphicFramePr>
        <p:xfrm>
          <a:off x="5261159" y="414537"/>
          <a:ext cx="6413500" cy="625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60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29D53-BD08-4F84-B9E8-17FF580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43" y="2249411"/>
            <a:ext cx="3794760" cy="3072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Education</a:t>
            </a:r>
            <a:br>
              <a:rPr lang="en-US" sz="48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Majority have Bachelor’s Degree or Diploma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82996CD-1143-4925-9156-C41304569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24" y="6232350"/>
            <a:ext cx="1730459" cy="540768"/>
          </a:xfrm>
          <a:prstGeom prst="rect">
            <a:avLst/>
          </a:prstGeom>
        </p:spPr>
      </p:pic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/>
          </p:cNvGraphicFramePr>
          <p:nvPr/>
        </p:nvGraphicFramePr>
        <p:xfrm>
          <a:off x="5372129" y="551920"/>
          <a:ext cx="6413500" cy="536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573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78AB447-A4B7-44D2-A99D-2E39CCFBD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7375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29D53-BD08-4F84-B9E8-17FF580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914078"/>
            <a:ext cx="4024135" cy="502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latin typeface="+mj-lt"/>
                <a:ea typeface="+mj-ea"/>
                <a:cs typeface="+mj-cs"/>
              </a:rPr>
              <a:t>About 60% see pediatric patients at least once a week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br>
              <a:rPr lang="en-US" sz="3600" kern="1200" dirty="0">
                <a:latin typeface="+mj-lt"/>
                <a:ea typeface="+mj-ea"/>
                <a:cs typeface="+mj-cs"/>
              </a:rPr>
            </a:b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2200" kern="1200" dirty="0">
                <a:latin typeface="+mj-lt"/>
                <a:ea typeface="+mj-ea"/>
                <a:cs typeface="+mj-cs"/>
              </a:rPr>
              <a:t>286 (78%) respondents who see children at least once a month responded to the remaining survey questions. </a:t>
            </a:r>
            <a:br>
              <a:rPr lang="en-US" sz="2200" kern="1200" dirty="0">
                <a:latin typeface="+mj-lt"/>
                <a:ea typeface="+mj-ea"/>
                <a:cs typeface="+mj-cs"/>
              </a:rPr>
            </a:br>
            <a:endParaRPr lang="en-US" sz="22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F06CE9D-DF08-4313-8DD2-D81E1D59F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55C105DD-77F3-4287-BFFC-B818D6A2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6173F360-EE51-4521-A25E-5869A978B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5414DD3E-CFF7-4BD5-A220-D2F970E5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27190517-FE45-416F-8FE4-7DCF37655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A671D49D-B542-48F6-8659-58E9BC5CB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E481E675-7AFA-43FE-9992-A964F7BC0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55B95BBC-B6C8-4343-A351-48F84A004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19DD17FE-BE4B-4643-B60F-5EAA77F1C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873D554F-3F0D-4969-8C06-D24F273A4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74151414-E46C-4BF0-A630-1D31400AA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FBE19C0-69DE-489C-9704-81240B4ED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C8E575F5-CB03-436A-BE1E-AD48502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9AE75E9D-C62E-455C-BA30-DE18FA494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CC34A54D-BBB2-4EE0-A8F9-802D52AF5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347BC20E-7862-49A8-BCE2-39521B23C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3EF1615E-D362-4BBF-A307-4118B72F3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EF7D2F7-E167-41F3-ADBF-F6D4B97F4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EB1CB26D-EDEF-4AD8-943C-049BD149C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8CB27CB8-B8B6-4C05-9CB1-DF62FE4E1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78DBF5B-2276-4A2A-945F-3E81A93C1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F530504-F53D-4024-B6B5-F5CDF1ED67A2}"/>
              </a:ext>
            </a:extLst>
          </p:cNvPr>
          <p:cNvSpPr txBox="1">
            <a:spLocks/>
          </p:cNvSpPr>
          <p:nvPr/>
        </p:nvSpPr>
        <p:spPr>
          <a:xfrm>
            <a:off x="5943967" y="493725"/>
            <a:ext cx="5945360" cy="314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How often do you see pediatric patients who are 6 to 12 years old?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94704" y="711732"/>
          <a:ext cx="5790329" cy="520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5451CCD2-3CF2-49AC-9F93-BFD8A2D76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82" y="6289524"/>
            <a:ext cx="1730459" cy="540768"/>
          </a:xfrm>
          <a:prstGeom prst="rect">
            <a:avLst/>
          </a:prstGeom>
        </p:spPr>
      </p:pic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9D5C4EFD-5352-408D-94B5-B2636EDD2340}"/>
              </a:ext>
            </a:extLst>
          </p:cNvPr>
          <p:cNvGraphicFramePr>
            <a:graphicFrameLocks/>
          </p:cNvGraphicFramePr>
          <p:nvPr/>
        </p:nvGraphicFramePr>
        <p:xfrm>
          <a:off x="6176315" y="1616993"/>
          <a:ext cx="5559079" cy="4672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361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78AB447-A4B7-44D2-A99D-2E39CCFBD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7375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29D53-BD08-4F84-B9E8-17FF580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341" y="751097"/>
            <a:ext cx="4024136" cy="502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Top 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conditions affecting ‘virtually all or most</a:t>
            </a:r>
            <a:r>
              <a:rPr lang="en-US" sz="3600" dirty="0"/>
              <a:t>’</a:t>
            </a:r>
            <a:r>
              <a:rPr lang="en-US" sz="3600" kern="1200" dirty="0">
                <a:latin typeface="+mj-lt"/>
                <a:ea typeface="+mj-ea"/>
                <a:cs typeface="+mj-cs"/>
              </a:rPr>
              <a:t> pediatric patients</a:t>
            </a:r>
            <a:r>
              <a:rPr lang="en-US" sz="3600" dirty="0"/>
              <a:t>:</a:t>
            </a:r>
            <a:br>
              <a:rPr lang="en-US" sz="3600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latin typeface="+mj-lt"/>
                <a:ea typeface="+mj-ea"/>
                <a:cs typeface="+mj-cs"/>
              </a:rPr>
              <a:t>-Poor plaque control, 55%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latin typeface="+mj-lt"/>
                <a:ea typeface="+mj-ea"/>
                <a:cs typeface="+mj-cs"/>
              </a:rPr>
              <a:t>-Gingivitis, 39%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latin typeface="+mj-lt"/>
                <a:ea typeface="+mj-ea"/>
                <a:cs typeface="+mj-cs"/>
              </a:rPr>
              <a:t>-Caries, 27%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endParaRPr lang="en-US" sz="24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F06CE9D-DF08-4313-8DD2-D81E1D59F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55C105DD-77F3-4287-BFFC-B818D6A2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6173F360-EE51-4521-A25E-5869A978B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5414DD3E-CFF7-4BD5-A220-D2F970E5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27190517-FE45-416F-8FE4-7DCF37655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A671D49D-B542-48F6-8659-58E9BC5CB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E481E675-7AFA-43FE-9992-A964F7BC0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55B95BBC-B6C8-4343-A351-48F84A004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19DD17FE-BE4B-4643-B60F-5EAA77F1C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873D554F-3F0D-4969-8C06-D24F273A4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74151414-E46C-4BF0-A630-1D31400AA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FBE19C0-69DE-489C-9704-81240B4ED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C8E575F5-CB03-436A-BE1E-AD48502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9AE75E9D-C62E-455C-BA30-DE18FA494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CC34A54D-BBB2-4EE0-A8F9-802D52AF5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347BC20E-7862-49A8-BCE2-39521B23C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3EF1615E-D362-4BBF-A307-4118B72F3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EF7D2F7-E167-41F3-ADBF-F6D4B97F4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EB1CB26D-EDEF-4AD8-943C-049BD149C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8CB27CB8-B8B6-4C05-9CB1-DF62FE4E1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78DBF5B-2276-4A2A-945F-3E81A93C1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F530504-F53D-4024-B6B5-F5CDF1ED67A2}"/>
              </a:ext>
            </a:extLst>
          </p:cNvPr>
          <p:cNvSpPr txBox="1">
            <a:spLocks/>
          </p:cNvSpPr>
          <p:nvPr/>
        </p:nvSpPr>
        <p:spPr>
          <a:xfrm>
            <a:off x="6189879" y="411164"/>
            <a:ext cx="5545516" cy="574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Among your pediatric patients who are 6 to 12 years old, how many present with the following diseases/conditions?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94704" y="711732"/>
          <a:ext cx="5790329" cy="520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5451CCD2-3CF2-49AC-9F93-BFD8A2D76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82" y="6289524"/>
            <a:ext cx="1730459" cy="540768"/>
          </a:xfrm>
          <a:prstGeom prst="rect">
            <a:avLst/>
          </a:prstGeom>
        </p:spPr>
      </p:pic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448464"/>
              </p:ext>
            </p:extLst>
          </p:nvPr>
        </p:nvGraphicFramePr>
        <p:xfrm>
          <a:off x="5310689" y="1423463"/>
          <a:ext cx="6429375" cy="493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639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78AB447-A4B7-44D2-A99D-2E39CCFBD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7375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29D53-BD08-4F84-B9E8-17FF580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5" y="1755009"/>
            <a:ext cx="4966958" cy="49653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Attitude about treating pediatric patients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Most have positive feelings.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Why they enjoy it:</a:t>
            </a:r>
            <a:br>
              <a:rPr lang="en-US" sz="1800" dirty="0"/>
            </a:br>
            <a:r>
              <a:rPr lang="en-US" sz="1800" dirty="0"/>
              <a:t>- Love children; they are fun, honest</a:t>
            </a:r>
            <a:br>
              <a:rPr lang="en-US" sz="1800" dirty="0"/>
            </a:br>
            <a:r>
              <a:rPr lang="en-US" sz="1800" dirty="0"/>
              <a:t>- It’s rewarding to educate them, I feel appreciated </a:t>
            </a:r>
            <a:br>
              <a:rPr lang="en-US" sz="1800" dirty="0"/>
            </a:br>
            <a:r>
              <a:rPr lang="en-US" sz="1800" dirty="0"/>
              <a:t>- Children are sponges/blank canvas, just starting to</a:t>
            </a:r>
            <a:br>
              <a:rPr lang="en-US" sz="1800" dirty="0"/>
            </a:br>
            <a:r>
              <a:rPr lang="en-US" sz="1800" dirty="0"/>
              <a:t>  learn oral hygiene habits so it’s a great time to </a:t>
            </a:r>
            <a:br>
              <a:rPr lang="en-US" sz="1800" dirty="0"/>
            </a:br>
            <a:r>
              <a:rPr lang="en-US" sz="1800" dirty="0"/>
              <a:t>  teach them</a:t>
            </a:r>
            <a:br>
              <a:rPr lang="en-US" sz="1800" dirty="0"/>
            </a:br>
            <a:r>
              <a:rPr lang="en-US" sz="1800" dirty="0"/>
              <a:t>- Enjoy the challenge of connecting with each child,</a:t>
            </a:r>
            <a:br>
              <a:rPr lang="en-US" sz="1800" dirty="0"/>
            </a:br>
            <a:r>
              <a:rPr lang="en-US" sz="1800" dirty="0"/>
              <a:t>  they’re all different</a:t>
            </a:r>
            <a:br>
              <a:rPr lang="en-US" sz="1800" dirty="0"/>
            </a:br>
            <a:r>
              <a:rPr lang="en-US" sz="1800" dirty="0"/>
              <a:t>- Confident in my skills and experience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Why it’s challenging: </a:t>
            </a:r>
            <a:br>
              <a:rPr lang="en-US" sz="1800" dirty="0"/>
            </a:br>
            <a:r>
              <a:rPr lang="en-US" sz="1800" dirty="0"/>
              <a:t>- Don’t see results, repeat info over and over, feel</a:t>
            </a:r>
            <a:br>
              <a:rPr lang="en-US" sz="1800" dirty="0"/>
            </a:br>
            <a:r>
              <a:rPr lang="en-US" sz="1800" dirty="0"/>
              <a:t>  ‘deflated’</a:t>
            </a:r>
            <a:br>
              <a:rPr lang="en-US" sz="1800" dirty="0"/>
            </a:br>
            <a:r>
              <a:rPr lang="en-US" sz="1800" dirty="0"/>
              <a:t>- Parents not engaged, supportive, or accountable; </a:t>
            </a:r>
            <a:br>
              <a:rPr lang="en-US" sz="1800" dirty="0"/>
            </a:br>
            <a:r>
              <a:rPr lang="en-US" sz="1800" dirty="0"/>
              <a:t>  some blame child when it’s the parents’ fault</a:t>
            </a:r>
            <a:br>
              <a:rPr lang="en-US" sz="1800" dirty="0"/>
            </a:br>
            <a:r>
              <a:rPr lang="en-US" sz="1800" dirty="0"/>
              <a:t>- Fear of dental office</a:t>
            </a:r>
            <a:br>
              <a:rPr lang="en-US" sz="1800" dirty="0"/>
            </a:br>
            <a:r>
              <a:rPr lang="en-US" sz="1800" dirty="0"/>
              <a:t>- Children don’t want to brush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F06CE9D-DF08-4313-8DD2-D81E1D59F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55C105DD-77F3-4287-BFFC-B818D6A2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6173F360-EE51-4521-A25E-5869A978B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5414DD3E-CFF7-4BD5-A220-D2F970E5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27190517-FE45-416F-8FE4-7DCF37655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A671D49D-B542-48F6-8659-58E9BC5CB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E481E675-7AFA-43FE-9992-A964F7BC0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id="{55B95BBC-B6C8-4343-A351-48F84A004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19DD17FE-BE4B-4643-B60F-5EAA77F1C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873D554F-3F0D-4969-8C06-D24F273A4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74151414-E46C-4BF0-A630-1D31400AA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FBE19C0-69DE-489C-9704-81240B4ED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C8E575F5-CB03-436A-BE1E-AD48502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9AE75E9D-C62E-455C-BA30-DE18FA494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CC34A54D-BBB2-4EE0-A8F9-802D52AF5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347BC20E-7862-49A8-BCE2-39521B23C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3EF1615E-D362-4BBF-A307-4118B72F3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2EF7D2F7-E167-41F3-ADBF-F6D4B97F4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EB1CB26D-EDEF-4AD8-943C-049BD149C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8CB27CB8-B8B6-4C05-9CB1-DF62FE4E1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A78DBF5B-2276-4A2A-945F-3E81A93C1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F530504-F53D-4024-B6B5-F5CDF1ED67A2}"/>
              </a:ext>
            </a:extLst>
          </p:cNvPr>
          <p:cNvSpPr txBox="1">
            <a:spLocks/>
          </p:cNvSpPr>
          <p:nvPr/>
        </p:nvSpPr>
        <p:spPr>
          <a:xfrm>
            <a:off x="5958494" y="280612"/>
            <a:ext cx="5916305" cy="655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</a:pPr>
            <a:r>
              <a:rPr lang="en-US" sz="1400" b="1" dirty="0">
                <a:solidFill>
                  <a:srgbClr val="4472C4">
                    <a:lumMod val="60000"/>
                    <a:lumOff val="40000"/>
                  </a:srgbClr>
                </a:solidFill>
              </a:rPr>
              <a:t>Which of the following words describe how you feel about treating pediatric patients who are 6 to 12 years old?  (Check all that apply)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94704" y="711732"/>
          <a:ext cx="5790329" cy="520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5451CCD2-3CF2-49AC-9F93-BFD8A2D76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82" y="6289524"/>
            <a:ext cx="1730459" cy="540768"/>
          </a:xfrm>
          <a:prstGeom prst="rect">
            <a:avLst/>
          </a:prstGeom>
        </p:spPr>
      </p:pic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502267"/>
              </p:ext>
            </p:extLst>
          </p:nvPr>
        </p:nvGraphicFramePr>
        <p:xfrm>
          <a:off x="5483118" y="1226961"/>
          <a:ext cx="6413500" cy="477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886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571151892644DA18B486CD675D4FA" ma:contentTypeVersion="13" ma:contentTypeDescription="Create a new document." ma:contentTypeScope="" ma:versionID="11e3aaf8e9c291ec86d61b409642c55b">
  <xsd:schema xmlns:xsd="http://www.w3.org/2001/XMLSchema" xmlns:xs="http://www.w3.org/2001/XMLSchema" xmlns:p="http://schemas.microsoft.com/office/2006/metadata/properties" xmlns:ns3="9624a59d-969a-4fc3-acc8-b2f4295cbca2" xmlns:ns4="6d681dad-40a6-4fe7-8861-b9379cb03871" targetNamespace="http://schemas.microsoft.com/office/2006/metadata/properties" ma:root="true" ma:fieldsID="17a3e1501fa1ee5c45e120aad50c21c4" ns3:_="" ns4:_="">
    <xsd:import namespace="9624a59d-969a-4fc3-acc8-b2f4295cbca2"/>
    <xsd:import namespace="6d681dad-40a6-4fe7-8861-b9379cb038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4a59d-969a-4fc3-acc8-b2f4295cb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81dad-40a6-4fe7-8861-b9379cb0387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AC2B4C-EA93-457B-96DD-2EDCDC3242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AE6A3A-A8E9-4A0F-98C1-CB15F30280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F920D6-B9E0-4C36-AB63-147357CA60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4a59d-969a-4fc3-acc8-b2f4295cbca2"/>
    <ds:schemaRef ds:uri="6d681dad-40a6-4fe7-8861-b9379cb038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5056</TotalTime>
  <Words>1248</Words>
  <Application>Microsoft Office PowerPoint</Application>
  <PresentationFormat>Widescreen</PresentationFormat>
  <Paragraphs>116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IFDH Pediatric Patient Practices Survey</vt:lpstr>
      <vt:lpstr>Survey Background </vt:lpstr>
      <vt:lpstr>  367 respondents from 25 countries </vt:lpstr>
      <vt:lpstr>Demographics  Years of dental hygiene experience  Skewed slightly towards 15 years of experience or less</vt:lpstr>
      <vt:lpstr>Work Setting   Almost 70% are in a private practice setting.    This is an important factor to consider when reviewing the survey results.  </vt:lpstr>
      <vt:lpstr>Education  Majority have Bachelor’s Degree or Diploma  </vt:lpstr>
      <vt:lpstr>About 60% see pediatric patients at least once a week   286 (78%) respondents who see children at least once a month responded to the remaining survey questions.  </vt:lpstr>
      <vt:lpstr>Top conditions affecting ‘virtually all or most’ pediatric patients: -Poor plaque control, 55% -Gingivitis, 39% -Caries, 27% </vt:lpstr>
      <vt:lpstr>Attitude about treating pediatric patients  Most have positive feelings.  Why they enjoy it: - Love children; they are fun, honest - It’s rewarding to educate them, I feel appreciated  - Children are sponges/blank canvas, just starting to   learn oral hygiene habits so it’s a great time to    teach them - Enjoy the challenge of connecting with each child,   they’re all different - Confident in my skills and experience  Why it’s challenging:  - Don’t see results, repeat info over and over, feel   ‘deflated’ - Parents not engaged, supportive, or accountable;    some blame child when it’s the parents’ fault - Fear of dental office - Children don’t want to brush      </vt:lpstr>
      <vt:lpstr>Product recommendations  Most often recommended products for children (always/often %): -Fluoride toothpaste, 96% -Interdental cleaning aid, 67% -Electric toothbrush, 58%   Least often recommended (rarely/never %):  -Fluoride-free paste, 90% -Irrigator, 74% -App, 56% </vt:lpstr>
      <vt:lpstr>  </vt:lpstr>
      <vt:lpstr>  </vt:lpstr>
      <vt:lpstr>PowerPoint Presentation</vt:lpstr>
      <vt:lpstr> Challenges to providing oral hygiene instruction to children  Biggest challenges: -Caregivers don’t understand why oral    hygiene is important, 53%  -Children aren’t interested, 47% -Children’s anxiety, 35% -Parents are in a hurry, 33%</vt:lpstr>
      <vt:lpstr>Thinking of your pediatric patients 6 to 12 years old, please indicate how much you agree or disagree with the following statements: </vt:lpstr>
      <vt:lpstr>Top resources to help provide oral hygiene instruction:  -Demonstration toothbrushes, 62% -Plaque disclosing tablets, 55% -Instructional animations targeted   to children, 43%  </vt:lpstr>
      <vt:lpstr>  </vt:lpstr>
      <vt:lpstr>PowerPoint Presentation</vt:lpstr>
      <vt:lpstr>Other IFDH Survey Results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IFDH Electric Toothbrush Knowledge and Recommendation Habits Survey</dc:title>
  <dc:creator>Sagel, Lisa</dc:creator>
  <cp:lastModifiedBy>Sagel, Lisa</cp:lastModifiedBy>
  <cp:revision>15</cp:revision>
  <dcterms:created xsi:type="dcterms:W3CDTF">2021-01-11T20:31:21Z</dcterms:created>
  <dcterms:modified xsi:type="dcterms:W3CDTF">2022-01-14T17:09:35Z</dcterms:modified>
</cp:coreProperties>
</file>