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theme/themeOverride2.xml" ContentType="application/vnd.openxmlformats-officedocument.themeOverride+xml"/>
  <Override PartName="/ppt/charts/chart4.xml" ContentType="application/vnd.openxmlformats-officedocument.drawingml.chart+xml"/>
  <Override PartName="/ppt/theme/themeOverride3.xml" ContentType="application/vnd.openxmlformats-officedocument.themeOverride+xml"/>
  <Override PartName="/ppt/charts/chart5.xml" ContentType="application/vnd.openxmlformats-officedocument.drawingml.chart+xml"/>
  <Override PartName="/ppt/theme/themeOverride4.xml" ContentType="application/vnd.openxmlformats-officedocument.themeOverride+xml"/>
  <Override PartName="/ppt/charts/chart6.xml" ContentType="application/vnd.openxmlformats-officedocument.drawingml.chart+xml"/>
  <Override PartName="/ppt/notesSlides/notesSlide5.xml" ContentType="application/vnd.openxmlformats-officedocument.presentationml.notesSlide+xml"/>
  <Override PartName="/ppt/charts/chart7.xml" ContentType="application/vnd.openxmlformats-officedocument.drawingml.chart+xml"/>
  <Override PartName="/ppt/theme/themeOverride5.xml" ContentType="application/vnd.openxmlformats-officedocument.themeOverride+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theme/themeOverride6.xml" ContentType="application/vnd.openxmlformats-officedocument.themeOverride+xml"/>
  <Override PartName="/ppt/charts/chart11.xml" ContentType="application/vnd.openxmlformats-officedocument.drawingml.chart+xml"/>
  <Override PartName="/ppt/charts/chart1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69" r:id="rId2"/>
    <p:sldId id="271" r:id="rId3"/>
    <p:sldId id="270" r:id="rId4"/>
    <p:sldId id="397" r:id="rId5"/>
    <p:sldId id="380" r:id="rId6"/>
    <p:sldId id="381" r:id="rId7"/>
    <p:sldId id="382" r:id="rId8"/>
    <p:sldId id="383" r:id="rId9"/>
    <p:sldId id="384" r:id="rId10"/>
    <p:sldId id="385" r:id="rId11"/>
    <p:sldId id="386" r:id="rId12"/>
    <p:sldId id="387" r:id="rId13"/>
    <p:sldId id="388" r:id="rId14"/>
    <p:sldId id="394" r:id="rId15"/>
    <p:sldId id="395" r:id="rId16"/>
    <p:sldId id="396" r:id="rId17"/>
    <p:sldId id="389" r:id="rId18"/>
    <p:sldId id="390" r:id="rId19"/>
    <p:sldId id="391" r:id="rId20"/>
    <p:sldId id="393" r:id="rId21"/>
    <p:sldId id="392" r:id="rId22"/>
    <p:sldId id="30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CC79BF-94DC-4A0F-86BA-EA47B43075D8}" v="29" dt="2024-05-20T12:43:41.5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1377" autoAdjust="0"/>
  </p:normalViewPr>
  <p:slideViewPr>
    <p:cSldViewPr snapToGrid="0">
      <p:cViewPr varScale="1">
        <p:scale>
          <a:sx n="51" d="100"/>
          <a:sy n="51" d="100"/>
        </p:scale>
        <p:origin x="1188" y="56"/>
      </p:cViewPr>
      <p:guideLst/>
    </p:cSldViewPr>
  </p:slideViewPr>
  <p:notesTextViewPr>
    <p:cViewPr>
      <p:scale>
        <a:sx n="1" d="1"/>
        <a:sy n="1" d="1"/>
      </p:scale>
      <p:origin x="0" y="0"/>
    </p:cViewPr>
  </p:notesTextViewPr>
  <p:sorterViewPr>
    <p:cViewPr>
      <p:scale>
        <a:sx n="80" d="100"/>
        <a:sy n="80" d="100"/>
      </p:scale>
      <p:origin x="0" y="-426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gel, Lisa" userId="eb76e6d0-1b05-4acb-bcc9-c37c6dbc1b3f" providerId="ADAL" clId="{58CC79BF-94DC-4A0F-86BA-EA47B43075D8}"/>
    <pc:docChg chg="undo custSel addSld delSld modSld">
      <pc:chgData name="Sagel, Lisa" userId="eb76e6d0-1b05-4acb-bcc9-c37c6dbc1b3f" providerId="ADAL" clId="{58CC79BF-94DC-4A0F-86BA-EA47B43075D8}" dt="2024-05-20T12:51:32.508" v="752" actId="20577"/>
      <pc:docMkLst>
        <pc:docMk/>
      </pc:docMkLst>
      <pc:sldChg chg="modSp mod">
        <pc:chgData name="Sagel, Lisa" userId="eb76e6d0-1b05-4acb-bcc9-c37c6dbc1b3f" providerId="ADAL" clId="{58CC79BF-94DC-4A0F-86BA-EA47B43075D8}" dt="2024-05-20T12:27:38.906" v="1" actId="20577"/>
        <pc:sldMkLst>
          <pc:docMk/>
          <pc:sldMk cId="4177403352" sldId="270"/>
        </pc:sldMkLst>
        <pc:spChg chg="mod">
          <ac:chgData name="Sagel, Lisa" userId="eb76e6d0-1b05-4acb-bcc9-c37c6dbc1b3f" providerId="ADAL" clId="{58CC79BF-94DC-4A0F-86BA-EA47B43075D8}" dt="2024-05-20T12:27:38.906" v="1" actId="20577"/>
          <ac:spMkLst>
            <pc:docMk/>
            <pc:sldMk cId="4177403352" sldId="270"/>
            <ac:spMk id="6" creationId="{DFB4E1AD-FC4F-4946-AF42-211301DA31A2}"/>
          </ac:spMkLst>
        </pc:spChg>
      </pc:sldChg>
      <pc:sldChg chg="addSp delSp modSp add mod delDesignElem">
        <pc:chgData name="Sagel, Lisa" userId="eb76e6d0-1b05-4acb-bcc9-c37c6dbc1b3f" providerId="ADAL" clId="{58CC79BF-94DC-4A0F-86BA-EA47B43075D8}" dt="2024-05-20T12:44:37.803" v="368" actId="1076"/>
        <pc:sldMkLst>
          <pc:docMk/>
          <pc:sldMk cId="876873556" sldId="308"/>
        </pc:sldMkLst>
        <pc:spChg chg="mod">
          <ac:chgData name="Sagel, Lisa" userId="eb76e6d0-1b05-4acb-bcc9-c37c6dbc1b3f" providerId="ADAL" clId="{58CC79BF-94DC-4A0F-86BA-EA47B43075D8}" dt="2024-05-20T12:37:29.683" v="202" actId="20577"/>
          <ac:spMkLst>
            <pc:docMk/>
            <pc:sldMk cId="876873556" sldId="308"/>
            <ac:spMk id="2" creationId="{7FD073CE-149E-4318-86E6-CC6D88211378}"/>
          </ac:spMkLst>
        </pc:spChg>
        <pc:spChg chg="mod">
          <ac:chgData name="Sagel, Lisa" userId="eb76e6d0-1b05-4acb-bcc9-c37c6dbc1b3f" providerId="ADAL" clId="{58CC79BF-94DC-4A0F-86BA-EA47B43075D8}" dt="2024-05-20T12:44:37.803" v="368" actId="1076"/>
          <ac:spMkLst>
            <pc:docMk/>
            <pc:sldMk cId="876873556" sldId="308"/>
            <ac:spMk id="3" creationId="{B5F145AF-BFE0-42E0-8F15-8A8BABBABD2D}"/>
          </ac:spMkLst>
        </pc:spChg>
        <pc:spChg chg="mod">
          <ac:chgData name="Sagel, Lisa" userId="eb76e6d0-1b05-4acb-bcc9-c37c6dbc1b3f" providerId="ADAL" clId="{58CC79BF-94DC-4A0F-86BA-EA47B43075D8}" dt="2024-05-20T12:43:39.464" v="344" actId="1076"/>
          <ac:spMkLst>
            <pc:docMk/>
            <pc:sldMk cId="876873556" sldId="308"/>
            <ac:spMk id="8" creationId="{05C11309-AEB4-4A3F-818E-D07E11FA6082}"/>
          </ac:spMkLst>
        </pc:spChg>
        <pc:spChg chg="add del mod">
          <ac:chgData name="Sagel, Lisa" userId="eb76e6d0-1b05-4acb-bcc9-c37c6dbc1b3f" providerId="ADAL" clId="{58CC79BF-94DC-4A0F-86BA-EA47B43075D8}" dt="2024-05-20T12:40:09.039" v="267" actId="478"/>
          <ac:spMkLst>
            <pc:docMk/>
            <pc:sldMk cId="876873556" sldId="308"/>
            <ac:spMk id="9" creationId="{9415A91F-750A-54F1-7319-BF16864BCB91}"/>
          </ac:spMkLst>
        </pc:spChg>
        <pc:spChg chg="add del mod">
          <ac:chgData name="Sagel, Lisa" userId="eb76e6d0-1b05-4acb-bcc9-c37c6dbc1b3f" providerId="ADAL" clId="{58CC79BF-94DC-4A0F-86BA-EA47B43075D8}" dt="2024-05-20T12:42:56.021" v="329" actId="478"/>
          <ac:spMkLst>
            <pc:docMk/>
            <pc:sldMk cId="876873556" sldId="308"/>
            <ac:spMk id="11" creationId="{C24F1030-F2C6-29AE-0AD3-ECE5860F1E2A}"/>
          </ac:spMkLst>
        </pc:spChg>
        <pc:spChg chg="del">
          <ac:chgData name="Sagel, Lisa" userId="eb76e6d0-1b05-4acb-bcc9-c37c6dbc1b3f" providerId="ADAL" clId="{58CC79BF-94DC-4A0F-86BA-EA47B43075D8}" dt="2024-05-20T12:33:38.257" v="33"/>
          <ac:spMkLst>
            <pc:docMk/>
            <pc:sldMk cId="876873556" sldId="308"/>
            <ac:spMk id="42" creationId="{60EDF680-0EE3-4077-A0FB-FFC1F69282EE}"/>
          </ac:spMkLst>
        </pc:spChg>
        <pc:spChg chg="del">
          <ac:chgData name="Sagel, Lisa" userId="eb76e6d0-1b05-4acb-bcc9-c37c6dbc1b3f" providerId="ADAL" clId="{58CC79BF-94DC-4A0F-86BA-EA47B43075D8}" dt="2024-05-20T12:33:38.257" v="33"/>
          <ac:spMkLst>
            <pc:docMk/>
            <pc:sldMk cId="876873556" sldId="308"/>
            <ac:spMk id="44" creationId="{A5271697-90F1-4A23-8EF2-0179F2EAFACB}"/>
          </ac:spMkLst>
        </pc:spChg>
        <pc:spChg chg="del">
          <ac:chgData name="Sagel, Lisa" userId="eb76e6d0-1b05-4acb-bcc9-c37c6dbc1b3f" providerId="ADAL" clId="{58CC79BF-94DC-4A0F-86BA-EA47B43075D8}" dt="2024-05-20T12:33:38.257" v="33"/>
          <ac:spMkLst>
            <pc:docMk/>
            <pc:sldMk cId="876873556" sldId="308"/>
            <ac:spMk id="68" creationId="{A54F98A6-68EF-49B3-BFA0-411E5E27FE68}"/>
          </ac:spMkLst>
        </pc:spChg>
        <pc:spChg chg="del">
          <ac:chgData name="Sagel, Lisa" userId="eb76e6d0-1b05-4acb-bcc9-c37c6dbc1b3f" providerId="ADAL" clId="{58CC79BF-94DC-4A0F-86BA-EA47B43075D8}" dt="2024-05-20T12:33:38.257" v="33"/>
          <ac:spMkLst>
            <pc:docMk/>
            <pc:sldMk cId="876873556" sldId="308"/>
            <ac:spMk id="70" creationId="{D9F5512A-48E1-4C07-B75E-3CCC517B6804}"/>
          </ac:spMkLst>
        </pc:spChg>
        <pc:grpChg chg="del">
          <ac:chgData name="Sagel, Lisa" userId="eb76e6d0-1b05-4acb-bcc9-c37c6dbc1b3f" providerId="ADAL" clId="{58CC79BF-94DC-4A0F-86BA-EA47B43075D8}" dt="2024-05-20T12:33:38.257" v="33"/>
          <ac:grpSpMkLst>
            <pc:docMk/>
            <pc:sldMk cId="876873556" sldId="308"/>
            <ac:grpSpMk id="46" creationId="{E2023A6B-474A-4C72-AE9E-7E61B1FA02F0}"/>
          </ac:grpSpMkLst>
        </pc:grpChg>
        <pc:picChg chg="mod">
          <ac:chgData name="Sagel, Lisa" userId="eb76e6d0-1b05-4acb-bcc9-c37c6dbc1b3f" providerId="ADAL" clId="{58CC79BF-94DC-4A0F-86BA-EA47B43075D8}" dt="2024-05-20T12:34:01.930" v="60" actId="1076"/>
          <ac:picMkLst>
            <pc:docMk/>
            <pc:sldMk cId="876873556" sldId="308"/>
            <ac:picMk id="4" creationId="{D1A7CC41-7DEC-AC9C-DF62-5C769DA8AB3F}"/>
          </ac:picMkLst>
        </pc:picChg>
        <pc:picChg chg="del">
          <ac:chgData name="Sagel, Lisa" userId="eb76e6d0-1b05-4acb-bcc9-c37c6dbc1b3f" providerId="ADAL" clId="{58CC79BF-94DC-4A0F-86BA-EA47B43075D8}" dt="2024-05-20T12:34:38.192" v="133" actId="478"/>
          <ac:picMkLst>
            <pc:docMk/>
            <pc:sldMk cId="876873556" sldId="308"/>
            <ac:picMk id="5" creationId="{0CEB48E0-B683-421E-A29A-EC92AC313610}"/>
          </ac:picMkLst>
        </pc:picChg>
        <pc:picChg chg="add mod">
          <ac:chgData name="Sagel, Lisa" userId="eb76e6d0-1b05-4acb-bcc9-c37c6dbc1b3f" providerId="ADAL" clId="{58CC79BF-94DC-4A0F-86BA-EA47B43075D8}" dt="2024-05-20T12:43:32.123" v="341" actId="14100"/>
          <ac:picMkLst>
            <pc:docMk/>
            <pc:sldMk cId="876873556" sldId="308"/>
            <ac:picMk id="6" creationId="{DB4B4084-F528-E6D6-C632-F694E5838C4D}"/>
          </ac:picMkLst>
        </pc:picChg>
        <pc:picChg chg="add mod">
          <ac:chgData name="Sagel, Lisa" userId="eb76e6d0-1b05-4acb-bcc9-c37c6dbc1b3f" providerId="ADAL" clId="{58CC79BF-94DC-4A0F-86BA-EA47B43075D8}" dt="2024-05-20T12:43:36.488" v="343" actId="1076"/>
          <ac:picMkLst>
            <pc:docMk/>
            <pc:sldMk cId="876873556" sldId="308"/>
            <ac:picMk id="7" creationId="{FC959944-7029-1C56-38A7-5BCCB5CB5B8F}"/>
          </ac:picMkLst>
        </pc:picChg>
        <pc:picChg chg="mod">
          <ac:chgData name="Sagel, Lisa" userId="eb76e6d0-1b05-4acb-bcc9-c37c6dbc1b3f" providerId="ADAL" clId="{58CC79BF-94DC-4A0F-86BA-EA47B43075D8}" dt="2024-05-20T12:43:41.591" v="345" actId="1076"/>
          <ac:picMkLst>
            <pc:docMk/>
            <pc:sldMk cId="876873556" sldId="308"/>
            <ac:picMk id="31" creationId="{E6E9C044-22A0-473E-AF8D-0028C9227B5D}"/>
          </ac:picMkLst>
        </pc:picChg>
      </pc:sldChg>
      <pc:sldChg chg="addSp modSp mod">
        <pc:chgData name="Sagel, Lisa" userId="eb76e6d0-1b05-4acb-bcc9-c37c6dbc1b3f" providerId="ADAL" clId="{58CC79BF-94DC-4A0F-86BA-EA47B43075D8}" dt="2024-05-20T12:28:40.636" v="13" actId="1076"/>
        <pc:sldMkLst>
          <pc:docMk/>
          <pc:sldMk cId="1657255291" sldId="380"/>
        </pc:sldMkLst>
        <pc:spChg chg="add mod">
          <ac:chgData name="Sagel, Lisa" userId="eb76e6d0-1b05-4acb-bcc9-c37c6dbc1b3f" providerId="ADAL" clId="{58CC79BF-94DC-4A0F-86BA-EA47B43075D8}" dt="2024-05-20T12:28:40.636" v="13" actId="1076"/>
          <ac:spMkLst>
            <pc:docMk/>
            <pc:sldMk cId="1657255291" sldId="380"/>
            <ac:spMk id="2" creationId="{791C64F5-B8F3-C93B-CD92-A34B7C80798B}"/>
          </ac:spMkLst>
        </pc:spChg>
      </pc:sldChg>
      <pc:sldChg chg="modSp mod">
        <pc:chgData name="Sagel, Lisa" userId="eb76e6d0-1b05-4acb-bcc9-c37c6dbc1b3f" providerId="ADAL" clId="{58CC79BF-94DC-4A0F-86BA-EA47B43075D8}" dt="2024-05-20T12:51:25.737" v="751" actId="20577"/>
        <pc:sldMkLst>
          <pc:docMk/>
          <pc:sldMk cId="2926677513" sldId="383"/>
        </pc:sldMkLst>
        <pc:spChg chg="mod">
          <ac:chgData name="Sagel, Lisa" userId="eb76e6d0-1b05-4acb-bcc9-c37c6dbc1b3f" providerId="ADAL" clId="{58CC79BF-94DC-4A0F-86BA-EA47B43075D8}" dt="2024-05-20T12:51:25.737" v="751" actId="20577"/>
          <ac:spMkLst>
            <pc:docMk/>
            <pc:sldMk cId="2926677513" sldId="383"/>
            <ac:spMk id="8" creationId="{14A79015-DA1B-4D88-63A9-4FC8F1EBF2CE}"/>
          </ac:spMkLst>
        </pc:spChg>
        <pc:spChg chg="mod">
          <ac:chgData name="Sagel, Lisa" userId="eb76e6d0-1b05-4acb-bcc9-c37c6dbc1b3f" providerId="ADAL" clId="{58CC79BF-94DC-4A0F-86BA-EA47B43075D8}" dt="2024-05-20T12:49:53.685" v="730" actId="2711"/>
          <ac:spMkLst>
            <pc:docMk/>
            <pc:sldMk cId="2926677513" sldId="383"/>
            <ac:spMk id="10" creationId="{A0AA210D-F492-5F4E-1654-DB3199C2113D}"/>
          </ac:spMkLst>
        </pc:spChg>
      </pc:sldChg>
      <pc:sldChg chg="addSp modSp">
        <pc:chgData name="Sagel, Lisa" userId="eb76e6d0-1b05-4acb-bcc9-c37c6dbc1b3f" providerId="ADAL" clId="{58CC79BF-94DC-4A0F-86BA-EA47B43075D8}" dt="2024-05-20T12:30:45.182" v="15"/>
        <pc:sldMkLst>
          <pc:docMk/>
          <pc:sldMk cId="1336663955" sldId="384"/>
        </pc:sldMkLst>
        <pc:spChg chg="add mod">
          <ac:chgData name="Sagel, Lisa" userId="eb76e6d0-1b05-4acb-bcc9-c37c6dbc1b3f" providerId="ADAL" clId="{58CC79BF-94DC-4A0F-86BA-EA47B43075D8}" dt="2024-05-20T12:30:45.182" v="15"/>
          <ac:spMkLst>
            <pc:docMk/>
            <pc:sldMk cId="1336663955" sldId="384"/>
            <ac:spMk id="6" creationId="{E376743D-5F7F-6DCB-98C7-6FA48D7F07E7}"/>
          </ac:spMkLst>
        </pc:spChg>
      </pc:sldChg>
      <pc:sldChg chg="modSp mod">
        <pc:chgData name="Sagel, Lisa" userId="eb76e6d0-1b05-4acb-bcc9-c37c6dbc1b3f" providerId="ADAL" clId="{58CC79BF-94DC-4A0F-86BA-EA47B43075D8}" dt="2024-05-20T12:51:32.508" v="752" actId="20577"/>
        <pc:sldMkLst>
          <pc:docMk/>
          <pc:sldMk cId="1986818572" sldId="386"/>
        </pc:sldMkLst>
        <pc:spChg chg="mod">
          <ac:chgData name="Sagel, Lisa" userId="eb76e6d0-1b05-4acb-bcc9-c37c6dbc1b3f" providerId="ADAL" clId="{58CC79BF-94DC-4A0F-86BA-EA47B43075D8}" dt="2024-05-20T12:51:32.508" v="752" actId="20577"/>
          <ac:spMkLst>
            <pc:docMk/>
            <pc:sldMk cId="1986818572" sldId="386"/>
            <ac:spMk id="8" creationId="{5B611317-DA27-1B75-7382-E43A003FB7A7}"/>
          </ac:spMkLst>
        </pc:spChg>
        <pc:spChg chg="mod">
          <ac:chgData name="Sagel, Lisa" userId="eb76e6d0-1b05-4acb-bcc9-c37c6dbc1b3f" providerId="ADAL" clId="{58CC79BF-94DC-4A0F-86BA-EA47B43075D8}" dt="2024-05-20T12:49:16.807" v="725" actId="313"/>
          <ac:spMkLst>
            <pc:docMk/>
            <pc:sldMk cId="1986818572" sldId="386"/>
            <ac:spMk id="10" creationId="{62BFB77F-9345-DC1B-61B5-6EF44036DEF1}"/>
          </ac:spMkLst>
        </pc:spChg>
      </pc:sldChg>
      <pc:sldChg chg="addSp modSp">
        <pc:chgData name="Sagel, Lisa" userId="eb76e6d0-1b05-4acb-bcc9-c37c6dbc1b3f" providerId="ADAL" clId="{58CC79BF-94DC-4A0F-86BA-EA47B43075D8}" dt="2024-05-20T12:31:27.987" v="17"/>
        <pc:sldMkLst>
          <pc:docMk/>
          <pc:sldMk cId="1290696358" sldId="389"/>
        </pc:sldMkLst>
        <pc:spChg chg="add mod">
          <ac:chgData name="Sagel, Lisa" userId="eb76e6d0-1b05-4acb-bcc9-c37c6dbc1b3f" providerId="ADAL" clId="{58CC79BF-94DC-4A0F-86BA-EA47B43075D8}" dt="2024-05-20T12:31:27.987" v="17"/>
          <ac:spMkLst>
            <pc:docMk/>
            <pc:sldMk cId="1290696358" sldId="389"/>
            <ac:spMk id="5" creationId="{653EC307-20CC-DBA6-CC88-E62C82747AF7}"/>
          </ac:spMkLst>
        </pc:spChg>
      </pc:sldChg>
      <pc:sldChg chg="addSp modSp mod">
        <pc:chgData name="Sagel, Lisa" userId="eb76e6d0-1b05-4acb-bcc9-c37c6dbc1b3f" providerId="ADAL" clId="{58CC79BF-94DC-4A0F-86BA-EA47B43075D8}" dt="2024-05-20T12:31:37.265" v="21" actId="6549"/>
        <pc:sldMkLst>
          <pc:docMk/>
          <pc:sldMk cId="3174760486" sldId="390"/>
        </pc:sldMkLst>
        <pc:spChg chg="add mod">
          <ac:chgData name="Sagel, Lisa" userId="eb76e6d0-1b05-4acb-bcc9-c37c6dbc1b3f" providerId="ADAL" clId="{58CC79BF-94DC-4A0F-86BA-EA47B43075D8}" dt="2024-05-20T12:31:37.265" v="21" actId="6549"/>
          <ac:spMkLst>
            <pc:docMk/>
            <pc:sldMk cId="3174760486" sldId="390"/>
            <ac:spMk id="3" creationId="{CD8C62F7-36E7-87D4-DCBC-F0F192B821C0}"/>
          </ac:spMkLst>
        </pc:spChg>
      </pc:sldChg>
      <pc:sldChg chg="addSp modSp mod">
        <pc:chgData name="Sagel, Lisa" userId="eb76e6d0-1b05-4acb-bcc9-c37c6dbc1b3f" providerId="ADAL" clId="{58CC79BF-94DC-4A0F-86BA-EA47B43075D8}" dt="2024-05-20T12:31:47.639" v="24" actId="20577"/>
        <pc:sldMkLst>
          <pc:docMk/>
          <pc:sldMk cId="1022126423" sldId="391"/>
        </pc:sldMkLst>
        <pc:spChg chg="add mod">
          <ac:chgData name="Sagel, Lisa" userId="eb76e6d0-1b05-4acb-bcc9-c37c6dbc1b3f" providerId="ADAL" clId="{58CC79BF-94DC-4A0F-86BA-EA47B43075D8}" dt="2024-05-20T12:31:47.639" v="24" actId="20577"/>
          <ac:spMkLst>
            <pc:docMk/>
            <pc:sldMk cId="1022126423" sldId="391"/>
            <ac:spMk id="5" creationId="{DF76C09C-3A86-06CC-36AA-CFE2A73476F7}"/>
          </ac:spMkLst>
        </pc:spChg>
      </pc:sldChg>
      <pc:sldChg chg="addSp modSp mod">
        <pc:chgData name="Sagel, Lisa" userId="eb76e6d0-1b05-4acb-bcc9-c37c6dbc1b3f" providerId="ADAL" clId="{58CC79BF-94DC-4A0F-86BA-EA47B43075D8}" dt="2024-05-20T12:32:07.875" v="30" actId="1076"/>
        <pc:sldMkLst>
          <pc:docMk/>
          <pc:sldMk cId="3018194781" sldId="392"/>
        </pc:sldMkLst>
        <pc:spChg chg="add mod">
          <ac:chgData name="Sagel, Lisa" userId="eb76e6d0-1b05-4acb-bcc9-c37c6dbc1b3f" providerId="ADAL" clId="{58CC79BF-94DC-4A0F-86BA-EA47B43075D8}" dt="2024-05-20T12:32:07.875" v="30" actId="1076"/>
          <ac:spMkLst>
            <pc:docMk/>
            <pc:sldMk cId="3018194781" sldId="392"/>
            <ac:spMk id="4" creationId="{42373B56-DEB5-C0E8-2E96-E1B264E333B2}"/>
          </ac:spMkLst>
        </pc:spChg>
      </pc:sldChg>
      <pc:sldChg chg="addSp modSp mod">
        <pc:chgData name="Sagel, Lisa" userId="eb76e6d0-1b05-4acb-bcc9-c37c6dbc1b3f" providerId="ADAL" clId="{58CC79BF-94DC-4A0F-86BA-EA47B43075D8}" dt="2024-05-20T12:31:57.484" v="27" actId="20577"/>
        <pc:sldMkLst>
          <pc:docMk/>
          <pc:sldMk cId="4265714376" sldId="393"/>
        </pc:sldMkLst>
        <pc:spChg chg="add mod">
          <ac:chgData name="Sagel, Lisa" userId="eb76e6d0-1b05-4acb-bcc9-c37c6dbc1b3f" providerId="ADAL" clId="{58CC79BF-94DC-4A0F-86BA-EA47B43075D8}" dt="2024-05-20T12:31:57.484" v="27" actId="20577"/>
          <ac:spMkLst>
            <pc:docMk/>
            <pc:sldMk cId="4265714376" sldId="393"/>
            <ac:spMk id="7" creationId="{7228F8E4-01D2-89C1-435E-5E8DD243D8EC}"/>
          </ac:spMkLst>
        </pc:spChg>
      </pc:sldChg>
      <pc:sldChg chg="addSp modSp">
        <pc:chgData name="Sagel, Lisa" userId="eb76e6d0-1b05-4acb-bcc9-c37c6dbc1b3f" providerId="ADAL" clId="{58CC79BF-94DC-4A0F-86BA-EA47B43075D8}" dt="2024-05-20T12:31:13.380" v="16"/>
        <pc:sldMkLst>
          <pc:docMk/>
          <pc:sldMk cId="3595177234" sldId="394"/>
        </pc:sldMkLst>
        <pc:spChg chg="add mod">
          <ac:chgData name="Sagel, Lisa" userId="eb76e6d0-1b05-4acb-bcc9-c37c6dbc1b3f" providerId="ADAL" clId="{58CC79BF-94DC-4A0F-86BA-EA47B43075D8}" dt="2024-05-20T12:31:13.380" v="16"/>
          <ac:spMkLst>
            <pc:docMk/>
            <pc:sldMk cId="3595177234" sldId="394"/>
            <ac:spMk id="3" creationId="{B87A20C3-42CC-BD22-4B9A-017A142FFFB7}"/>
          </ac:spMkLst>
        </pc:spChg>
      </pc:sldChg>
      <pc:sldChg chg="new del">
        <pc:chgData name="Sagel, Lisa" userId="eb76e6d0-1b05-4acb-bcc9-c37c6dbc1b3f" providerId="ADAL" clId="{58CC79BF-94DC-4A0F-86BA-EA47B43075D8}" dt="2024-05-20T12:33:41.098" v="34" actId="47"/>
        <pc:sldMkLst>
          <pc:docMk/>
          <pc:sldMk cId="4139131153" sldId="398"/>
        </pc:sldMkLst>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6.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3" Type="http://schemas.openxmlformats.org/officeDocument/2006/relationships/oleObject" Target="Chart%202%20in%20Microsoft%20PowerPoint" TargetMode="External"/><Relationship Id="rId2" Type="http://schemas.microsoft.com/office/2011/relationships/chartColorStyle" Target="colors1.xml"/><Relationship Id="rId1" Type="http://schemas.microsoft.com/office/2011/relationships/chartStyle" Target="style1.xml"/></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5.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Total</c:v>
                </c:pt>
              </c:strCache>
            </c:strRef>
          </c:tx>
          <c:spPr>
            <a:solidFill>
              <a:srgbClr val="8ED3F7"/>
            </a:solidFill>
            <a:ln w="28575">
              <a:solidFill>
                <a:srgbClr val="FFFFFF"/>
              </a:solidFill>
            </a:ln>
          </c:spPr>
          <c:invertIfNegative val="0"/>
          <c:dPt>
            <c:idx val="1"/>
            <c:invertIfNegative val="0"/>
            <c:bubble3D val="0"/>
            <c:spPr>
              <a:solidFill>
                <a:srgbClr val="75B2D2"/>
              </a:solidFill>
              <a:ln w="28575">
                <a:solidFill>
                  <a:srgbClr val="FFFFFF"/>
                </a:solidFill>
              </a:ln>
            </c:spPr>
            <c:extLst>
              <c:ext xmlns:c16="http://schemas.microsoft.com/office/drawing/2014/chart" uri="{C3380CC4-5D6E-409C-BE32-E72D297353CC}">
                <c16:uniqueId val="{00000001-191A-407E-9EE5-59D2591043C2}"/>
              </c:ext>
            </c:extLst>
          </c:dPt>
          <c:dPt>
            <c:idx val="6"/>
            <c:invertIfNegative val="0"/>
            <c:bubble3D val="0"/>
            <c:spPr>
              <a:solidFill>
                <a:srgbClr val="BACAD4"/>
              </a:solidFill>
              <a:ln w="28575">
                <a:solidFill>
                  <a:srgbClr val="FFFFFF"/>
                </a:solidFill>
              </a:ln>
            </c:spPr>
            <c:extLst>
              <c:ext xmlns:c16="http://schemas.microsoft.com/office/drawing/2014/chart" uri="{C3380CC4-5D6E-409C-BE32-E72D297353CC}">
                <c16:uniqueId val="{00000003-191A-407E-9EE5-59D2591043C2}"/>
              </c:ext>
            </c:extLst>
          </c:dPt>
          <c:dLbls>
            <c:spPr>
              <a:noFill/>
              <a:ln>
                <a:noFill/>
              </a:ln>
              <a:effectLst/>
            </c:spPr>
            <c:txPr>
              <a:bodyPr wrap="square" lIns="38100" tIns="19050" rIns="38100" bIns="19050" anchor="ctr">
                <a:spAutoFit/>
              </a:bodyPr>
              <a:lstStyle/>
              <a:p>
                <a:pPr>
                  <a:defRPr sz="12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Every day</c:v>
                </c:pt>
                <c:pt idx="1">
                  <c:v>Multiple times a week</c:v>
                </c:pt>
                <c:pt idx="2">
                  <c:v>Once a week</c:v>
                </c:pt>
                <c:pt idx="3">
                  <c:v>Multiple times a month</c:v>
                </c:pt>
                <c:pt idx="4">
                  <c:v>Once a month</c:v>
                </c:pt>
                <c:pt idx="5">
                  <c:v>Less often than once a month</c:v>
                </c:pt>
                <c:pt idx="6">
                  <c:v>Never</c:v>
                </c:pt>
              </c:strCache>
            </c:strRef>
          </c:cat>
          <c:val>
            <c:numRef>
              <c:f>Sheet1!$B$2:$B$8</c:f>
              <c:numCache>
                <c:formatCode>0%</c:formatCode>
                <c:ptCount val="7"/>
                <c:pt idx="0">
                  <c:v>0.2351</c:v>
                </c:pt>
                <c:pt idx="1">
                  <c:v>0.35070000000000001</c:v>
                </c:pt>
                <c:pt idx="2">
                  <c:v>8.9600000000000013E-2</c:v>
                </c:pt>
                <c:pt idx="3">
                  <c:v>0.15670000000000001</c:v>
                </c:pt>
                <c:pt idx="4">
                  <c:v>6.7199999999999996E-2</c:v>
                </c:pt>
                <c:pt idx="5">
                  <c:v>8.5800000000000001E-2</c:v>
                </c:pt>
                <c:pt idx="6">
                  <c:v>1.49E-2</c:v>
                </c:pt>
              </c:numCache>
            </c:numRef>
          </c:val>
          <c:extLst>
            <c:ext xmlns:c16="http://schemas.microsoft.com/office/drawing/2014/chart" uri="{C3380CC4-5D6E-409C-BE32-E72D297353CC}">
              <c16:uniqueId val="{00000004-191A-407E-9EE5-59D2591043C2}"/>
            </c:ext>
          </c:extLst>
        </c:ser>
        <c:dLbls>
          <c:dLblPos val="outEnd"/>
          <c:showLegendKey val="0"/>
          <c:showVal val="1"/>
          <c:showCatName val="0"/>
          <c:showSerName val="0"/>
          <c:showPercent val="0"/>
          <c:showBubbleSize val="0"/>
        </c:dLbls>
        <c:gapWidth val="100"/>
        <c:axId val="871013336"/>
        <c:axId val="871014416"/>
      </c:barChart>
      <c:catAx>
        <c:axId val="871013336"/>
        <c:scaling>
          <c:orientation val="minMax"/>
        </c:scaling>
        <c:delete val="0"/>
        <c:axPos val="b"/>
        <c:numFmt formatCode="General" sourceLinked="1"/>
        <c:majorTickMark val="out"/>
        <c:minorTickMark val="none"/>
        <c:tickLblPos val="nextTo"/>
        <c:txPr>
          <a:bodyPr/>
          <a:lstStyle/>
          <a:p>
            <a:pPr>
              <a:defRPr sz="1400"/>
            </a:pPr>
            <a:endParaRPr lang="en-US"/>
          </a:p>
        </c:txPr>
        <c:crossAx val="871014416"/>
        <c:crosses val="autoZero"/>
        <c:auto val="1"/>
        <c:lblAlgn val="ctr"/>
        <c:lblOffset val="100"/>
        <c:noMultiLvlLbl val="0"/>
      </c:catAx>
      <c:valAx>
        <c:axId val="871014416"/>
        <c:scaling>
          <c:orientation val="minMax"/>
        </c:scaling>
        <c:delete val="0"/>
        <c:axPos val="l"/>
        <c:majorGridlines/>
        <c:numFmt formatCode="0%" sourceLinked="0"/>
        <c:majorTickMark val="out"/>
        <c:minorTickMark val="none"/>
        <c:tickLblPos val="nextTo"/>
        <c:txPr>
          <a:bodyPr/>
          <a:lstStyle/>
          <a:p>
            <a:pPr>
              <a:defRPr sz="1400"/>
            </a:pPr>
            <a:endParaRPr lang="en-US"/>
          </a:p>
        </c:txPr>
        <c:crossAx val="871013336"/>
        <c:crosses val="autoZero"/>
        <c:crossBetween val="between"/>
        <c:minorUnit val="0.1"/>
      </c:valAx>
    </c:plotArea>
    <c:plotVisOnly val="1"/>
    <c:dispBlanksAs val="zero"/>
    <c:showDLblsOverMax val="1"/>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Sheet1!$B$1</c:f>
              <c:strCache>
                <c:ptCount val="1"/>
                <c:pt idx="0">
                  <c:v>Total</c:v>
                </c:pt>
              </c:strCache>
            </c:strRef>
          </c:tx>
          <c:spPr>
            <a:solidFill>
              <a:srgbClr val="8ED3F7"/>
            </a:solidFill>
            <a:ln w="28575">
              <a:solidFill>
                <a:srgbClr val="FFFFFF"/>
              </a:solidFill>
            </a:ln>
          </c:spPr>
          <c:invertIfNegative val="0"/>
          <c:dPt>
            <c:idx val="8"/>
            <c:invertIfNegative val="0"/>
            <c:bubble3D val="0"/>
            <c:spPr>
              <a:solidFill>
                <a:srgbClr val="75B2D2"/>
              </a:solidFill>
              <a:ln w="28575">
                <a:solidFill>
                  <a:srgbClr val="FFFFFF"/>
                </a:solidFill>
              </a:ln>
            </c:spPr>
            <c:extLst>
              <c:ext xmlns:c16="http://schemas.microsoft.com/office/drawing/2014/chart" uri="{C3380CC4-5D6E-409C-BE32-E72D297353CC}">
                <c16:uniqueId val="{00000001-B35D-4BC6-8F16-050BF296F3A2}"/>
              </c:ext>
            </c:extLst>
          </c:dPt>
          <c:dPt>
            <c:idx val="13"/>
            <c:invertIfNegative val="0"/>
            <c:bubble3D val="0"/>
            <c:spPr>
              <a:solidFill>
                <a:srgbClr val="BACAD4"/>
              </a:solidFill>
              <a:ln w="28575">
                <a:solidFill>
                  <a:srgbClr val="FFFFFF"/>
                </a:solidFill>
              </a:ln>
            </c:spPr>
            <c:extLst>
              <c:ext xmlns:c16="http://schemas.microsoft.com/office/drawing/2014/chart" uri="{C3380CC4-5D6E-409C-BE32-E72D297353CC}">
                <c16:uniqueId val="{00000003-B35D-4BC6-8F16-050BF296F3A2}"/>
              </c:ext>
            </c:extLst>
          </c:dPt>
          <c:dLbls>
            <c:spPr>
              <a:noFill/>
              <a:ln>
                <a:noFill/>
              </a:ln>
              <a:effectLst/>
            </c:spPr>
            <c:txPr>
              <a:bodyPr wrap="square" lIns="38100" tIns="19050" rIns="38100" bIns="19050" anchor="ctr">
                <a:spAutoFit/>
              </a:bodyPr>
              <a:lstStyle/>
              <a:p>
                <a:pPr>
                  <a:defRPr sz="12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Sheet1!$A$2:$A$16</c:f>
              <c:strCache>
                <c:ptCount val="15"/>
                <c:pt idx="0">
                  <c:v>None, I don’t recommend any products</c:v>
                </c:pt>
                <c:pt idx="1">
                  <c:v>Anti-microbial rinse</c:v>
                </c:pt>
                <c:pt idx="2">
                  <c:v>Other, please specify</c:v>
                </c:pt>
                <c:pt idx="3">
                  <c:v>Anti-microbial toothpaste</c:v>
                </c:pt>
                <c:pt idx="4">
                  <c:v>Anti-erosion toothpaste</c:v>
                </c:pt>
                <c:pt idx="5">
                  <c:v>Floss picks</c:v>
                </c:pt>
                <c:pt idx="6">
                  <c:v>Fluoride rinse</c:v>
                </c:pt>
                <c:pt idx="7">
                  <c:v>Specialized electric toothbrush head</c:v>
                </c:pt>
                <c:pt idx="8">
                  <c:v>Dental floss (including specialized floss)</c:v>
                </c:pt>
                <c:pt idx="9">
                  <c:v>Specialized manual toothbrush</c:v>
                </c:pt>
                <c:pt idx="10">
                  <c:v>Irrigator</c:v>
                </c:pt>
                <c:pt idx="11">
                  <c:v>Interdental brushes</c:v>
                </c:pt>
                <c:pt idx="12">
                  <c:v>Manual toothbrush</c:v>
                </c:pt>
                <c:pt idx="13">
                  <c:v>High fluoride toothpaste</c:v>
                </c:pt>
                <c:pt idx="14">
                  <c:v>Electric toothbrush</c:v>
                </c:pt>
              </c:strCache>
            </c:strRef>
          </c:cat>
          <c:val>
            <c:numRef>
              <c:f>Sheet1!$B$2:$B$16</c:f>
              <c:numCache>
                <c:formatCode>0%</c:formatCode>
                <c:ptCount val="15"/>
                <c:pt idx="0">
                  <c:v>3.8E-3</c:v>
                </c:pt>
                <c:pt idx="1">
                  <c:v>7.6E-3</c:v>
                </c:pt>
                <c:pt idx="2">
                  <c:v>7.6E-3</c:v>
                </c:pt>
                <c:pt idx="3">
                  <c:v>1.1399999999999999E-2</c:v>
                </c:pt>
                <c:pt idx="4">
                  <c:v>1.1399999999999999E-2</c:v>
                </c:pt>
                <c:pt idx="5">
                  <c:v>1.89E-2</c:v>
                </c:pt>
                <c:pt idx="6">
                  <c:v>1.89E-2</c:v>
                </c:pt>
                <c:pt idx="7">
                  <c:v>3.4099999999999998E-2</c:v>
                </c:pt>
                <c:pt idx="8">
                  <c:v>4.1700000000000001E-2</c:v>
                </c:pt>
                <c:pt idx="9">
                  <c:v>5.2999999999999999E-2</c:v>
                </c:pt>
                <c:pt idx="10">
                  <c:v>6.8199999999999997E-2</c:v>
                </c:pt>
                <c:pt idx="11">
                  <c:v>7.9500000000000001E-2</c:v>
                </c:pt>
                <c:pt idx="12">
                  <c:v>9.0899999999999995E-2</c:v>
                </c:pt>
                <c:pt idx="13">
                  <c:v>9.4700000000000006E-2</c:v>
                </c:pt>
                <c:pt idx="14">
                  <c:v>0.45829999999999999</c:v>
                </c:pt>
              </c:numCache>
            </c:numRef>
          </c:val>
          <c:extLst>
            <c:ext xmlns:c16="http://schemas.microsoft.com/office/drawing/2014/chart" uri="{C3380CC4-5D6E-409C-BE32-E72D297353CC}">
              <c16:uniqueId val="{00000004-B35D-4BC6-8F16-050BF296F3A2}"/>
            </c:ext>
          </c:extLst>
        </c:ser>
        <c:dLbls>
          <c:dLblPos val="outEnd"/>
          <c:showLegendKey val="0"/>
          <c:showVal val="1"/>
          <c:showCatName val="0"/>
          <c:showSerName val="0"/>
          <c:showPercent val="0"/>
          <c:showBubbleSize val="0"/>
        </c:dLbls>
        <c:gapWidth val="100"/>
        <c:axId val="870500352"/>
        <c:axId val="870493512"/>
      </c:barChart>
      <c:valAx>
        <c:axId val="870493512"/>
        <c:scaling>
          <c:orientation val="minMax"/>
        </c:scaling>
        <c:delete val="0"/>
        <c:axPos val="b"/>
        <c:majorGridlines/>
        <c:numFmt formatCode="0%" sourceLinked="1"/>
        <c:majorTickMark val="out"/>
        <c:minorTickMark val="none"/>
        <c:tickLblPos val="nextTo"/>
        <c:txPr>
          <a:bodyPr/>
          <a:lstStyle/>
          <a:p>
            <a:pPr>
              <a:defRPr sz="1200"/>
            </a:pPr>
            <a:endParaRPr lang="en-US"/>
          </a:p>
        </c:txPr>
        <c:crossAx val="870500352"/>
        <c:crosses val="autoZero"/>
        <c:crossBetween val="between"/>
      </c:valAx>
      <c:catAx>
        <c:axId val="870500352"/>
        <c:scaling>
          <c:orientation val="minMax"/>
        </c:scaling>
        <c:delete val="0"/>
        <c:axPos val="l"/>
        <c:numFmt formatCode="General" sourceLinked="1"/>
        <c:majorTickMark val="out"/>
        <c:minorTickMark val="none"/>
        <c:tickLblPos val="nextTo"/>
        <c:txPr>
          <a:bodyPr/>
          <a:lstStyle/>
          <a:p>
            <a:pPr>
              <a:defRPr sz="1200"/>
            </a:pPr>
            <a:endParaRPr lang="en-US"/>
          </a:p>
        </c:txPr>
        <c:crossAx val="870493512"/>
        <c:crosses val="autoZero"/>
        <c:auto val="1"/>
        <c:lblAlgn val="ctr"/>
        <c:lblOffset val="100"/>
        <c:noMultiLvlLbl val="0"/>
      </c:catAx>
    </c:plotArea>
    <c:plotVisOnly val="1"/>
    <c:dispBlanksAs val="zero"/>
    <c:showDLblsOverMax val="1"/>
  </c:chart>
  <c:txPr>
    <a:bodyPr/>
    <a:lstStyle/>
    <a:p>
      <a:pPr>
        <a:defRPr sz="1800"/>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561683984466177"/>
          <c:y val="3.5637873288865501E-2"/>
          <c:w val="0.43070876150678883"/>
          <c:h val="0.92872425342226905"/>
        </c:manualLayout>
      </c:layout>
      <c:barChart>
        <c:barDir val="bar"/>
        <c:grouping val="percentStacked"/>
        <c:varyColors val="1"/>
        <c:ser>
          <c:idx val="0"/>
          <c:order val="0"/>
          <c:tx>
            <c:strRef>
              <c:f>Sheet1!$B$1</c:f>
              <c:strCache>
                <c:ptCount val="1"/>
                <c:pt idx="0">
                  <c:v>Strongly agree</c:v>
                </c:pt>
              </c:strCache>
            </c:strRef>
          </c:tx>
          <c:spPr>
            <a:solidFill>
              <a:srgbClr val="8ED3F7"/>
            </a:solidFill>
          </c:spPr>
          <c:invertIfNegative val="1"/>
          <c:dLbls>
            <c:spPr>
              <a:noFill/>
              <a:ln>
                <a:noFill/>
              </a:ln>
              <a:effectLst/>
            </c:spPr>
            <c:txPr>
              <a:bodyPr/>
              <a:lstStyle/>
              <a:p>
                <a:pPr>
                  <a:defRPr sz="1100"/>
                </a:pPr>
                <a:endParaRPr lang="en-US"/>
              </a:p>
            </c:txPr>
            <c:dLblPos val="ctr"/>
            <c:showLegendKey val="0"/>
            <c:showVal val="1"/>
            <c:showCatName val="0"/>
            <c:showSerName val="0"/>
            <c:showPercent val="1"/>
            <c:showBubbleSize val="1"/>
            <c:showLeaderLines val="0"/>
            <c:extLst>
              <c:ext xmlns:c15="http://schemas.microsoft.com/office/drawing/2012/chart" uri="{CE6537A1-D6FC-4f65-9D91-7224C49458BB}">
                <c15:showLeaderLines val="0"/>
              </c:ext>
            </c:extLst>
          </c:dLbls>
          <c:cat>
            <c:strRef>
              <c:f>Sheet1!$A$2:$A$8</c:f>
              <c:strCache>
                <c:ptCount val="7"/>
                <c:pt idx="0">
                  <c:v>Increased risk of oral disease</c:v>
                </c:pt>
                <c:pt idx="1">
                  <c:v>Poor esthetic outcomes, like white spots</c:v>
                </c:pt>
                <c:pt idx="2">
                  <c:v>Extended chair time (e.g., more difficult prophylaxis)</c:v>
                </c:pt>
                <c:pt idx="3">
                  <c:v>Additional expenses for patient</c:v>
                </c:pt>
                <c:pt idx="4">
                  <c:v>Extended  total orthodontic treatment time</c:v>
                </c:pt>
                <c:pt idx="5">
                  <c:v>Parental dissatisfaction with treatment (for children/adolescent patients)</c:v>
                </c:pt>
                <c:pt idx="6">
                  <c:v>Patient dissatisfaction with treatment</c:v>
                </c:pt>
              </c:strCache>
            </c:strRef>
          </c:cat>
          <c:val>
            <c:numRef>
              <c:f>Sheet1!$B$2:$B$8</c:f>
              <c:numCache>
                <c:formatCode>0%</c:formatCode>
                <c:ptCount val="7"/>
                <c:pt idx="0">
                  <c:v>0.66670000000000007</c:v>
                </c:pt>
                <c:pt idx="1">
                  <c:v>0.65150000000000008</c:v>
                </c:pt>
                <c:pt idx="2">
                  <c:v>0.54549999999999998</c:v>
                </c:pt>
                <c:pt idx="3">
                  <c:v>0.51139999999999997</c:v>
                </c:pt>
                <c:pt idx="4">
                  <c:v>0.27649999999999997</c:v>
                </c:pt>
                <c:pt idx="5">
                  <c:v>0.27649999999999997</c:v>
                </c:pt>
                <c:pt idx="6">
                  <c:v>0.21210000000000001</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0-8969-4F50-9FE3-3DB0E953CCF8}"/>
            </c:ext>
          </c:extLst>
        </c:ser>
        <c:ser>
          <c:idx val="1"/>
          <c:order val="1"/>
          <c:tx>
            <c:strRef>
              <c:f>Sheet1!$C$1</c:f>
              <c:strCache>
                <c:ptCount val="1"/>
                <c:pt idx="0">
                  <c:v>Somewhat agree</c:v>
                </c:pt>
              </c:strCache>
            </c:strRef>
          </c:tx>
          <c:spPr>
            <a:solidFill>
              <a:srgbClr val="BFDB97"/>
            </a:solidFill>
          </c:spPr>
          <c:invertIfNegative val="1"/>
          <c:dLbls>
            <c:spPr>
              <a:noFill/>
              <a:ln>
                <a:noFill/>
              </a:ln>
              <a:effectLst/>
            </c:spPr>
            <c:txPr>
              <a:bodyPr/>
              <a:lstStyle/>
              <a:p>
                <a:pPr>
                  <a:defRPr sz="1100"/>
                </a:pPr>
                <a:endParaRPr lang="en-US"/>
              </a:p>
            </c:txPr>
            <c:dLblPos val="ctr"/>
            <c:showLegendKey val="0"/>
            <c:showVal val="1"/>
            <c:showCatName val="0"/>
            <c:showSerName val="0"/>
            <c:showPercent val="1"/>
            <c:showBubbleSize val="1"/>
            <c:showLeaderLines val="0"/>
            <c:extLst>
              <c:ext xmlns:c15="http://schemas.microsoft.com/office/drawing/2012/chart" uri="{CE6537A1-D6FC-4f65-9D91-7224C49458BB}">
                <c15:showLeaderLines val="0"/>
              </c:ext>
            </c:extLst>
          </c:dLbls>
          <c:cat>
            <c:strRef>
              <c:f>Sheet1!$A$2:$A$8</c:f>
              <c:strCache>
                <c:ptCount val="7"/>
                <c:pt idx="0">
                  <c:v>Increased risk of oral disease</c:v>
                </c:pt>
                <c:pt idx="1">
                  <c:v>Poor esthetic outcomes, like white spots</c:v>
                </c:pt>
                <c:pt idx="2">
                  <c:v>Extended chair time (e.g., more difficult prophylaxis)</c:v>
                </c:pt>
                <c:pt idx="3">
                  <c:v>Additional expenses for patient</c:v>
                </c:pt>
                <c:pt idx="4">
                  <c:v>Extended  total orthodontic treatment time</c:v>
                </c:pt>
                <c:pt idx="5">
                  <c:v>Parental dissatisfaction with treatment (for children/adolescent patients)</c:v>
                </c:pt>
                <c:pt idx="6">
                  <c:v>Patient dissatisfaction with treatment</c:v>
                </c:pt>
              </c:strCache>
            </c:strRef>
          </c:cat>
          <c:val>
            <c:numRef>
              <c:f>Sheet1!$C$2:$C$8</c:f>
              <c:numCache>
                <c:formatCode>0%</c:formatCode>
                <c:ptCount val="7"/>
                <c:pt idx="0">
                  <c:v>0.21969999999999998</c:v>
                </c:pt>
                <c:pt idx="1">
                  <c:v>0.2462</c:v>
                </c:pt>
                <c:pt idx="2">
                  <c:v>0.32200000000000001</c:v>
                </c:pt>
                <c:pt idx="3">
                  <c:v>0.31059999999999999</c:v>
                </c:pt>
                <c:pt idx="4">
                  <c:v>0.33329999999999999</c:v>
                </c:pt>
                <c:pt idx="5">
                  <c:v>0.34470000000000001</c:v>
                </c:pt>
                <c:pt idx="6">
                  <c:v>0.40149999999999997</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1-8969-4F50-9FE3-3DB0E953CCF8}"/>
            </c:ext>
          </c:extLst>
        </c:ser>
        <c:ser>
          <c:idx val="2"/>
          <c:order val="2"/>
          <c:tx>
            <c:strRef>
              <c:f>Sheet1!$D$1</c:f>
              <c:strCache>
                <c:ptCount val="1"/>
                <c:pt idx="0">
                  <c:v>Neither agree nor disagree</c:v>
                </c:pt>
              </c:strCache>
            </c:strRef>
          </c:tx>
          <c:spPr>
            <a:solidFill>
              <a:srgbClr val="D6C876"/>
            </a:solidFill>
          </c:spPr>
          <c:invertIfNegative val="1"/>
          <c:dLbls>
            <c:spPr>
              <a:noFill/>
              <a:ln>
                <a:noFill/>
              </a:ln>
              <a:effectLst/>
            </c:spPr>
            <c:txPr>
              <a:bodyPr/>
              <a:lstStyle/>
              <a:p>
                <a:pPr>
                  <a:defRPr sz="1100"/>
                </a:pPr>
                <a:endParaRPr lang="en-US"/>
              </a:p>
            </c:txPr>
            <c:dLblPos val="ctr"/>
            <c:showLegendKey val="0"/>
            <c:showVal val="1"/>
            <c:showCatName val="0"/>
            <c:showSerName val="0"/>
            <c:showPercent val="1"/>
            <c:showBubbleSize val="1"/>
            <c:showLeaderLines val="0"/>
            <c:extLst>
              <c:ext xmlns:c15="http://schemas.microsoft.com/office/drawing/2012/chart" uri="{CE6537A1-D6FC-4f65-9D91-7224C49458BB}">
                <c15:showLeaderLines val="0"/>
              </c:ext>
            </c:extLst>
          </c:dLbls>
          <c:cat>
            <c:strRef>
              <c:f>Sheet1!$A$2:$A$8</c:f>
              <c:strCache>
                <c:ptCount val="7"/>
                <c:pt idx="0">
                  <c:v>Increased risk of oral disease</c:v>
                </c:pt>
                <c:pt idx="1">
                  <c:v>Poor esthetic outcomes, like white spots</c:v>
                </c:pt>
                <c:pt idx="2">
                  <c:v>Extended chair time (e.g., more difficult prophylaxis)</c:v>
                </c:pt>
                <c:pt idx="3">
                  <c:v>Additional expenses for patient</c:v>
                </c:pt>
                <c:pt idx="4">
                  <c:v>Extended  total orthodontic treatment time</c:v>
                </c:pt>
                <c:pt idx="5">
                  <c:v>Parental dissatisfaction with treatment (for children/adolescent patients)</c:v>
                </c:pt>
                <c:pt idx="6">
                  <c:v>Patient dissatisfaction with treatment</c:v>
                </c:pt>
              </c:strCache>
            </c:strRef>
          </c:cat>
          <c:val>
            <c:numRef>
              <c:f>Sheet1!$D$2:$D$8</c:f>
              <c:numCache>
                <c:formatCode>0%</c:formatCode>
                <c:ptCount val="7"/>
                <c:pt idx="0">
                  <c:v>7.9500000000000001E-2</c:v>
                </c:pt>
                <c:pt idx="1">
                  <c:v>6.8199999999999997E-2</c:v>
                </c:pt>
                <c:pt idx="2">
                  <c:v>8.3299999999999999E-2</c:v>
                </c:pt>
                <c:pt idx="3">
                  <c:v>0.1023</c:v>
                </c:pt>
                <c:pt idx="4">
                  <c:v>0.25379999999999997</c:v>
                </c:pt>
                <c:pt idx="5">
                  <c:v>0.2235</c:v>
                </c:pt>
                <c:pt idx="6">
                  <c:v>0.25</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2-8969-4F50-9FE3-3DB0E953CCF8}"/>
            </c:ext>
          </c:extLst>
        </c:ser>
        <c:ser>
          <c:idx val="3"/>
          <c:order val="3"/>
          <c:tx>
            <c:strRef>
              <c:f>Sheet1!$E$1</c:f>
              <c:strCache>
                <c:ptCount val="1"/>
                <c:pt idx="0">
                  <c:v>Somewhat disagree</c:v>
                </c:pt>
              </c:strCache>
            </c:strRef>
          </c:tx>
          <c:spPr>
            <a:solidFill>
              <a:srgbClr val="C7C3AD"/>
            </a:solidFill>
          </c:spPr>
          <c:invertIfNegative val="1"/>
          <c:dLbls>
            <c:spPr>
              <a:noFill/>
              <a:ln>
                <a:noFill/>
              </a:ln>
              <a:effectLst/>
            </c:spPr>
            <c:txPr>
              <a:bodyPr/>
              <a:lstStyle/>
              <a:p>
                <a:pPr>
                  <a:defRPr sz="1100"/>
                </a:pPr>
                <a:endParaRPr lang="en-US"/>
              </a:p>
            </c:txPr>
            <c:dLblPos val="ctr"/>
            <c:showLegendKey val="0"/>
            <c:showVal val="1"/>
            <c:showCatName val="0"/>
            <c:showSerName val="0"/>
            <c:showPercent val="1"/>
            <c:showBubbleSize val="1"/>
            <c:showLeaderLines val="0"/>
            <c:extLst>
              <c:ext xmlns:c15="http://schemas.microsoft.com/office/drawing/2012/chart" uri="{CE6537A1-D6FC-4f65-9D91-7224C49458BB}">
                <c15:showLeaderLines val="0"/>
              </c:ext>
            </c:extLst>
          </c:dLbls>
          <c:cat>
            <c:strRef>
              <c:f>Sheet1!$A$2:$A$8</c:f>
              <c:strCache>
                <c:ptCount val="7"/>
                <c:pt idx="0">
                  <c:v>Increased risk of oral disease</c:v>
                </c:pt>
                <c:pt idx="1">
                  <c:v>Poor esthetic outcomes, like white spots</c:v>
                </c:pt>
                <c:pt idx="2">
                  <c:v>Extended chair time (e.g., more difficult prophylaxis)</c:v>
                </c:pt>
                <c:pt idx="3">
                  <c:v>Additional expenses for patient</c:v>
                </c:pt>
                <c:pt idx="4">
                  <c:v>Extended  total orthodontic treatment time</c:v>
                </c:pt>
                <c:pt idx="5">
                  <c:v>Parental dissatisfaction with treatment (for children/adolescent patients)</c:v>
                </c:pt>
                <c:pt idx="6">
                  <c:v>Patient dissatisfaction with treatment</c:v>
                </c:pt>
              </c:strCache>
            </c:strRef>
          </c:cat>
          <c:val>
            <c:numRef>
              <c:f>Sheet1!$E$2:$E$8</c:f>
              <c:numCache>
                <c:formatCode>0%</c:formatCode>
                <c:ptCount val="7"/>
                <c:pt idx="0">
                  <c:v>1.89E-2</c:v>
                </c:pt>
                <c:pt idx="1">
                  <c:v>2.6499999999999999E-2</c:v>
                </c:pt>
                <c:pt idx="2">
                  <c:v>3.0299999999999997E-2</c:v>
                </c:pt>
                <c:pt idx="3">
                  <c:v>4.5499999999999999E-2</c:v>
                </c:pt>
                <c:pt idx="4">
                  <c:v>0.1023</c:v>
                </c:pt>
                <c:pt idx="5">
                  <c:v>0.1326</c:v>
                </c:pt>
                <c:pt idx="6">
                  <c:v>0.1061</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3-8969-4F50-9FE3-3DB0E953CCF8}"/>
            </c:ext>
          </c:extLst>
        </c:ser>
        <c:ser>
          <c:idx val="4"/>
          <c:order val="4"/>
          <c:tx>
            <c:strRef>
              <c:f>Sheet1!$F$1</c:f>
              <c:strCache>
                <c:ptCount val="1"/>
                <c:pt idx="0">
                  <c:v>Strongly disagree</c:v>
                </c:pt>
              </c:strCache>
            </c:strRef>
          </c:tx>
          <c:spPr>
            <a:solidFill>
              <a:srgbClr val="D98A8A"/>
            </a:solidFill>
          </c:spPr>
          <c:invertIfNegative val="1"/>
          <c:dLbls>
            <c:spPr>
              <a:noFill/>
              <a:ln>
                <a:noFill/>
              </a:ln>
              <a:effectLst/>
            </c:spPr>
            <c:txPr>
              <a:bodyPr/>
              <a:lstStyle/>
              <a:p>
                <a:pPr>
                  <a:defRPr sz="1100"/>
                </a:pPr>
                <a:endParaRPr lang="en-US"/>
              </a:p>
            </c:txPr>
            <c:dLblPos val="ctr"/>
            <c:showLegendKey val="0"/>
            <c:showVal val="1"/>
            <c:showCatName val="0"/>
            <c:showSerName val="0"/>
            <c:showPercent val="1"/>
            <c:showBubbleSize val="1"/>
            <c:showLeaderLines val="0"/>
            <c:extLst>
              <c:ext xmlns:c15="http://schemas.microsoft.com/office/drawing/2012/chart" uri="{CE6537A1-D6FC-4f65-9D91-7224C49458BB}">
                <c15:showLeaderLines val="0"/>
              </c:ext>
            </c:extLst>
          </c:dLbls>
          <c:cat>
            <c:strRef>
              <c:f>Sheet1!$A$2:$A$8</c:f>
              <c:strCache>
                <c:ptCount val="7"/>
                <c:pt idx="0">
                  <c:v>Increased risk of oral disease</c:v>
                </c:pt>
                <c:pt idx="1">
                  <c:v>Poor esthetic outcomes, like white spots</c:v>
                </c:pt>
                <c:pt idx="2">
                  <c:v>Extended chair time (e.g., more difficult prophylaxis)</c:v>
                </c:pt>
                <c:pt idx="3">
                  <c:v>Additional expenses for patient</c:v>
                </c:pt>
                <c:pt idx="4">
                  <c:v>Extended  total orthodontic treatment time</c:v>
                </c:pt>
                <c:pt idx="5">
                  <c:v>Parental dissatisfaction with treatment (for children/adolescent patients)</c:v>
                </c:pt>
                <c:pt idx="6">
                  <c:v>Patient dissatisfaction with treatment</c:v>
                </c:pt>
              </c:strCache>
            </c:strRef>
          </c:cat>
          <c:val>
            <c:numRef>
              <c:f>Sheet1!$F$2:$F$8</c:f>
              <c:numCache>
                <c:formatCode>0%</c:formatCode>
                <c:ptCount val="7"/>
                <c:pt idx="0">
                  <c:v>1.52E-2</c:v>
                </c:pt>
                <c:pt idx="1">
                  <c:v>7.6E-3</c:v>
                </c:pt>
                <c:pt idx="2">
                  <c:v>1.89E-2</c:v>
                </c:pt>
                <c:pt idx="3">
                  <c:v>3.0299999999999997E-2</c:v>
                </c:pt>
                <c:pt idx="4">
                  <c:v>3.4099999999999998E-2</c:v>
                </c:pt>
                <c:pt idx="5">
                  <c:v>2.2700000000000001E-2</c:v>
                </c:pt>
                <c:pt idx="6">
                  <c:v>3.0299999999999997E-2</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4-8969-4F50-9FE3-3DB0E953CCF8}"/>
            </c:ext>
          </c:extLst>
        </c:ser>
        <c:dLbls>
          <c:showLegendKey val="0"/>
          <c:showVal val="0"/>
          <c:showCatName val="0"/>
          <c:showSerName val="0"/>
          <c:showPercent val="0"/>
          <c:showBubbleSize val="0"/>
        </c:dLbls>
        <c:gapWidth val="150"/>
        <c:overlap val="100"/>
        <c:axId val="107869696"/>
        <c:axId val="107871232"/>
      </c:barChart>
      <c:catAx>
        <c:axId val="107869696"/>
        <c:scaling>
          <c:orientation val="maxMin"/>
        </c:scaling>
        <c:delete val="0"/>
        <c:axPos val="l"/>
        <c:majorGridlines/>
        <c:numFmt formatCode="General" sourceLinked="0"/>
        <c:majorTickMark val="out"/>
        <c:minorTickMark val="none"/>
        <c:tickLblPos val="nextTo"/>
        <c:crossAx val="107871232"/>
        <c:crosses val="autoZero"/>
        <c:auto val="1"/>
        <c:lblAlgn val="ctr"/>
        <c:lblOffset val="100"/>
        <c:noMultiLvlLbl val="1"/>
      </c:catAx>
      <c:valAx>
        <c:axId val="107871232"/>
        <c:scaling>
          <c:orientation val="minMax"/>
        </c:scaling>
        <c:delete val="1"/>
        <c:axPos val="t"/>
        <c:numFmt formatCode="0%" sourceLinked="1"/>
        <c:majorTickMark val="cross"/>
        <c:minorTickMark val="cross"/>
        <c:tickLblPos val="none"/>
        <c:crossAx val="107869696"/>
        <c:crosses val="autoZero"/>
        <c:crossBetween val="between"/>
      </c:valAx>
    </c:plotArea>
    <c:legend>
      <c:legendPos val="r"/>
      <c:layout>
        <c:manualLayout>
          <c:xMode val="edge"/>
          <c:yMode val="edge"/>
          <c:x val="0.80846445756780394"/>
          <c:y val="0.15838674975197622"/>
          <c:w val="0.18320220909886262"/>
          <c:h val="0.50179707228620907"/>
        </c:manualLayout>
      </c:layout>
      <c:overlay val="0"/>
    </c:legend>
    <c:plotVisOnly val="1"/>
    <c:dispBlanksAs val="zero"/>
    <c:showDLblsOverMax val="1"/>
  </c:chart>
  <c:txPr>
    <a:bodyPr/>
    <a:lstStyle/>
    <a:p>
      <a:pPr>
        <a:defRPr sz="14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dirty="0"/>
              <a:t>Percent who strongly agree  +</a:t>
            </a:r>
            <a:r>
              <a:rPr lang="en-US" b="1" baseline="0" dirty="0"/>
              <a:t>  somewhat agree</a:t>
            </a:r>
            <a:endParaRPr lang="en-US" b="1" dirty="0"/>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'[Chart 2 in Microsoft PowerPoint]Sheet1'!$B$1</c:f>
              <c:strCache>
                <c:ptCount val="1"/>
                <c:pt idx="0">
                  <c:v>Column1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 2 in Microsoft PowerPoint]Sheet1'!$A$2:$A$8</c:f>
              <c:strCache>
                <c:ptCount val="7"/>
                <c:pt idx="0">
                  <c:v>Extended  total orthodontic treatment time</c:v>
                </c:pt>
                <c:pt idx="1">
                  <c:v>Patient dissatisfaction with treatment</c:v>
                </c:pt>
                <c:pt idx="2">
                  <c:v>Parental dissatisfaction with treatment (for children/adolescent patients)</c:v>
                </c:pt>
                <c:pt idx="3">
                  <c:v>Additional expenses for patient</c:v>
                </c:pt>
                <c:pt idx="4">
                  <c:v>Extended chair time (e.g., more difficult prophylaxis)</c:v>
                </c:pt>
                <c:pt idx="5">
                  <c:v>Increased risk of oral disease</c:v>
                </c:pt>
                <c:pt idx="6">
                  <c:v>Poor esthetic outcomes, like white spots</c:v>
                </c:pt>
              </c:strCache>
            </c:strRef>
          </c:cat>
          <c:val>
            <c:numRef>
              <c:f>'[Chart 2 in Microsoft PowerPoint]Sheet1'!$B$2:$B$8</c:f>
              <c:numCache>
                <c:formatCode>0%</c:formatCode>
                <c:ptCount val="7"/>
                <c:pt idx="0">
                  <c:v>0.61</c:v>
                </c:pt>
                <c:pt idx="1">
                  <c:v>0.61</c:v>
                </c:pt>
                <c:pt idx="2">
                  <c:v>0.62</c:v>
                </c:pt>
                <c:pt idx="3">
                  <c:v>0.82</c:v>
                </c:pt>
                <c:pt idx="4">
                  <c:v>0.87</c:v>
                </c:pt>
                <c:pt idx="5">
                  <c:v>0.89</c:v>
                </c:pt>
                <c:pt idx="6">
                  <c:v>0.9</c:v>
                </c:pt>
              </c:numCache>
            </c:numRef>
          </c:val>
          <c:extLst>
            <c:ext xmlns:c16="http://schemas.microsoft.com/office/drawing/2014/chart" uri="{C3380CC4-5D6E-409C-BE32-E72D297353CC}">
              <c16:uniqueId val="{00000000-7E30-4EE6-8F07-A9DECE712E56}"/>
            </c:ext>
          </c:extLst>
        </c:ser>
        <c:dLbls>
          <c:dLblPos val="outEnd"/>
          <c:showLegendKey val="0"/>
          <c:showVal val="1"/>
          <c:showCatName val="0"/>
          <c:showSerName val="0"/>
          <c:showPercent val="0"/>
          <c:showBubbleSize val="0"/>
        </c:dLbls>
        <c:gapWidth val="182"/>
        <c:axId val="321957224"/>
        <c:axId val="321956504"/>
      </c:barChart>
      <c:catAx>
        <c:axId val="3219572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21956504"/>
        <c:crosses val="autoZero"/>
        <c:auto val="1"/>
        <c:lblAlgn val="ctr"/>
        <c:lblOffset val="100"/>
        <c:noMultiLvlLbl val="0"/>
      </c:catAx>
      <c:valAx>
        <c:axId val="32195650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219572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1"/>
        <c:ser>
          <c:idx val="0"/>
          <c:order val="0"/>
          <c:tx>
            <c:strRef>
              <c:f>Sheet1!$B$1</c:f>
              <c:strCache>
                <c:ptCount val="1"/>
                <c:pt idx="0">
                  <c:v>Total</c:v>
                </c:pt>
              </c:strCache>
            </c:strRef>
          </c:tx>
          <c:spPr>
            <a:solidFill>
              <a:srgbClr val="8ED3F7"/>
            </a:solidFill>
          </c:spPr>
          <c:invertIfNegative val="1"/>
          <c:dPt>
            <c:idx val="6"/>
            <c:invertIfNegative val="1"/>
            <c:bubble3D val="0"/>
            <c:spPr>
              <a:solidFill>
                <a:srgbClr val="75B2D2"/>
              </a:solidFill>
            </c:spPr>
            <c:extLst>
              <c:ext xmlns:c16="http://schemas.microsoft.com/office/drawing/2014/chart" uri="{C3380CC4-5D6E-409C-BE32-E72D297353CC}">
                <c16:uniqueId val="{00000001-3360-4647-956E-D25E18BAD7E1}"/>
              </c:ext>
            </c:extLst>
          </c:dPt>
          <c:dPt>
            <c:idx val="7"/>
            <c:invertIfNegative val="1"/>
            <c:bubble3D val="0"/>
            <c:spPr>
              <a:solidFill>
                <a:srgbClr val="BACAD4"/>
              </a:solidFill>
            </c:spPr>
            <c:extLst>
              <c:ext xmlns:c16="http://schemas.microsoft.com/office/drawing/2014/chart" uri="{C3380CC4-5D6E-409C-BE32-E72D297353CC}">
                <c16:uniqueId val="{00000003-3360-4647-956E-D25E18BAD7E1}"/>
              </c:ext>
            </c:extLst>
          </c:dPt>
          <c:dLbls>
            <c:numFmt formatCode="#,##0" sourceLinked="0"/>
            <c:spPr>
              <a:noFill/>
              <a:ln>
                <a:noFill/>
              </a:ln>
              <a:effectLst/>
            </c:spPr>
            <c:txPr>
              <a:bodyPr/>
              <a:lstStyle/>
              <a:p>
                <a:pPr>
                  <a:defRPr sz="1200" baseline="0"/>
                </a:pPr>
                <a:endParaRPr lang="en-US"/>
              </a:p>
            </c:txPr>
            <c:dLblPos val="outEnd"/>
            <c:showLegendKey val="0"/>
            <c:showVal val="1"/>
            <c:showCatName val="0"/>
            <c:showSerName val="0"/>
            <c:showPercent val="1"/>
            <c:showBubbleSize val="1"/>
            <c:showLeaderLines val="0"/>
            <c:extLst>
              <c:ext xmlns:c15="http://schemas.microsoft.com/office/drawing/2012/chart" uri="{CE6537A1-D6FC-4f65-9D91-7224C49458BB}">
                <c15:showLeaderLines val="0"/>
              </c:ext>
            </c:extLst>
          </c:dLbls>
          <c:cat>
            <c:strRef>
              <c:f>Sheet1!$A$2:$A$10</c:f>
              <c:strCache>
                <c:ptCount val="9"/>
                <c:pt idx="0">
                  <c:v>Plaque disclosing agents</c:v>
                </c:pt>
                <c:pt idx="1">
                  <c:v>Chairside materials</c:v>
                </c:pt>
                <c:pt idx="2">
                  <c:v>Motivational Interviewing techniques</c:v>
                </c:pt>
                <c:pt idx="3">
                  <c:v>Visual plaque scoring tool</c:v>
                </c:pt>
                <c:pt idx="4">
                  <c:v>Patient education pamphlets</c:v>
                </c:pt>
                <c:pt idx="5">
                  <c:v>Letters to parent about oral hygiene status of child in orthodontia</c:v>
                </c:pt>
                <c:pt idx="6">
                  <c:v>Online patient education material</c:v>
                </c:pt>
                <c:pt idx="7">
                  <c:v>Other, please specify</c:v>
                </c:pt>
                <c:pt idx="8">
                  <c:v>None</c:v>
                </c:pt>
              </c:strCache>
            </c:strRef>
          </c:cat>
          <c:val>
            <c:numRef>
              <c:f>Sheet1!$B$2:$B$10</c:f>
              <c:numCache>
                <c:formatCode>0%</c:formatCode>
                <c:ptCount val="9"/>
                <c:pt idx="0">
                  <c:v>0.61740000000000006</c:v>
                </c:pt>
                <c:pt idx="1">
                  <c:v>0.60980000000000001</c:v>
                </c:pt>
                <c:pt idx="2">
                  <c:v>0.59089999999999998</c:v>
                </c:pt>
                <c:pt idx="3">
                  <c:v>0.40529999999999999</c:v>
                </c:pt>
                <c:pt idx="4">
                  <c:v>0.2462</c:v>
                </c:pt>
                <c:pt idx="5">
                  <c:v>0.17050000000000001</c:v>
                </c:pt>
                <c:pt idx="6">
                  <c:v>0.12119999999999999</c:v>
                </c:pt>
                <c:pt idx="7">
                  <c:v>2.6499999999999999E-2</c:v>
                </c:pt>
                <c:pt idx="8">
                  <c:v>2.2700000000000001E-2</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4-3360-4647-956E-D25E18BAD7E1}"/>
            </c:ext>
          </c:extLst>
        </c:ser>
        <c:dLbls>
          <c:dLblPos val="outEnd"/>
          <c:showLegendKey val="1"/>
          <c:showVal val="1"/>
          <c:showCatName val="1"/>
          <c:showSerName val="1"/>
          <c:showPercent val="1"/>
          <c:showBubbleSize val="1"/>
        </c:dLbls>
        <c:gapWidth val="150"/>
        <c:axId val="102364672"/>
        <c:axId val="102366208"/>
      </c:barChart>
      <c:catAx>
        <c:axId val="102364672"/>
        <c:scaling>
          <c:orientation val="maxMin"/>
        </c:scaling>
        <c:delete val="0"/>
        <c:axPos val="l"/>
        <c:majorGridlines/>
        <c:numFmt formatCode="General" sourceLinked="0"/>
        <c:majorTickMark val="out"/>
        <c:minorTickMark val="none"/>
        <c:tickLblPos val="nextTo"/>
        <c:txPr>
          <a:bodyPr/>
          <a:lstStyle/>
          <a:p>
            <a:pPr>
              <a:defRPr sz="1400" baseline="0">
                <a:latin typeface="Calibri" pitchFamily="34" charset="0"/>
              </a:defRPr>
            </a:pPr>
            <a:endParaRPr lang="en-US"/>
          </a:p>
        </c:txPr>
        <c:crossAx val="102366208"/>
        <c:crosses val="autoZero"/>
        <c:auto val="1"/>
        <c:lblAlgn val="ctr"/>
        <c:lblOffset val="100"/>
        <c:noMultiLvlLbl val="1"/>
      </c:catAx>
      <c:valAx>
        <c:axId val="102366208"/>
        <c:scaling>
          <c:orientation val="minMax"/>
        </c:scaling>
        <c:delete val="1"/>
        <c:axPos val="t"/>
        <c:numFmt formatCode="0%" sourceLinked="1"/>
        <c:majorTickMark val="cross"/>
        <c:minorTickMark val="cross"/>
        <c:tickLblPos val="none"/>
        <c:crossAx val="102364672"/>
        <c:crosses val="autoZero"/>
        <c:crossBetween val="between"/>
      </c:valAx>
    </c:plotArea>
    <c:plotVisOnly val="1"/>
    <c:dispBlanksAs val="zero"/>
    <c:showDLblsOverMax val="1"/>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1"/>
        <c:ser>
          <c:idx val="0"/>
          <c:order val="0"/>
          <c:tx>
            <c:strRef>
              <c:f>Sheet1!$B$1</c:f>
              <c:strCache>
                <c:ptCount val="1"/>
                <c:pt idx="0">
                  <c:v>Strongly agree</c:v>
                </c:pt>
              </c:strCache>
            </c:strRef>
          </c:tx>
          <c:spPr>
            <a:solidFill>
              <a:srgbClr val="8ED3F7"/>
            </a:solidFill>
          </c:spPr>
          <c:invertIfNegative val="1"/>
          <c:dLbls>
            <c:spPr>
              <a:noFill/>
              <a:ln>
                <a:noFill/>
              </a:ln>
              <a:effectLst/>
            </c:spPr>
            <c:txPr>
              <a:bodyPr/>
              <a:lstStyle/>
              <a:p>
                <a:pPr>
                  <a:defRPr sz="1000" baseline="0"/>
                </a:pPr>
                <a:endParaRPr lang="en-US"/>
              </a:p>
            </c:txPr>
            <c:dLblPos val="ctr"/>
            <c:showLegendKey val="0"/>
            <c:showVal val="1"/>
            <c:showCatName val="0"/>
            <c:showSerName val="0"/>
            <c:showPercent val="1"/>
            <c:showBubbleSize val="1"/>
            <c:showLeaderLines val="0"/>
            <c:extLst>
              <c:ext xmlns:c15="http://schemas.microsoft.com/office/drawing/2012/chart" uri="{CE6537A1-D6FC-4f65-9D91-7224C49458BB}">
                <c15:showLeaderLines val="0"/>
              </c:ext>
            </c:extLst>
          </c:dLbls>
          <c:cat>
            <c:strRef>
              <c:f>Sheet1!$A$2:$A$12</c:f>
              <c:strCache>
                <c:ptCount val="11"/>
                <c:pt idx="0">
                  <c:v>Plaque control is just as important for patients with removable orthodontic appliances as fixed appliances.</c:v>
                </c:pt>
                <c:pt idx="1">
                  <c:v>It’s important to recommend evidence-based oral hygiene products for orthodontic patients.</c:v>
                </c:pt>
                <c:pt idx="2">
                  <c:v>Daily plaque control is critical to successful orthodontic outcomes.</c:v>
                </c:pt>
                <c:pt idx="3">
                  <c:v>Patients' existing lifestyle and habits can influence their ability and willingness to adhere to recommended oral hygiene practices.</c:v>
                </c:pt>
                <c:pt idx="4">
                  <c:v>Electric toothbrushes provide better plaque control than manual toothbrushes for orthodontic patients.</c:v>
                </c:pt>
                <c:pt idx="5">
                  <c:v>Maintaining consistent motivation for oral hygiene is a challenge.</c:v>
                </c:pt>
                <c:pt idx="6">
                  <c:v>I routinely discuss/recommend orthodontic treatment for patients who need an orthodontic evaluation.</c:v>
                </c:pt>
                <c:pt idx="7">
                  <c:v>Orthodontic devices can sometimes cause pain and discomfort, making regular hygiene practices more challenging.</c:v>
                </c:pt>
                <c:pt idx="8">
                  <c:v>I would like more training to better understand the unique oral hygiene needs of orthodontic patients.</c:v>
                </c:pt>
                <c:pt idx="9">
                  <c:v>Many patients form long-lasting oral hygiene behaviors during orthodontic treatment.</c:v>
                </c:pt>
                <c:pt idx="10">
                  <c:v>Orthodontic treatment is a time when patients are more receptive to oral hygiene guidance.</c:v>
                </c:pt>
              </c:strCache>
            </c:strRef>
          </c:cat>
          <c:val>
            <c:numRef>
              <c:f>Sheet1!$B$2:$B$12</c:f>
              <c:numCache>
                <c:formatCode>0%</c:formatCode>
                <c:ptCount val="11"/>
                <c:pt idx="0">
                  <c:v>0.77239999999999998</c:v>
                </c:pt>
                <c:pt idx="1">
                  <c:v>0.68279999999999996</c:v>
                </c:pt>
                <c:pt idx="2">
                  <c:v>0.64180000000000004</c:v>
                </c:pt>
                <c:pt idx="3">
                  <c:v>0.60819999999999996</c:v>
                </c:pt>
                <c:pt idx="4">
                  <c:v>0.49630000000000002</c:v>
                </c:pt>
                <c:pt idx="5">
                  <c:v>0.45150000000000001</c:v>
                </c:pt>
                <c:pt idx="6">
                  <c:v>0.44400000000000001</c:v>
                </c:pt>
                <c:pt idx="7">
                  <c:v>0.3619</c:v>
                </c:pt>
                <c:pt idx="8">
                  <c:v>0.30599999999999999</c:v>
                </c:pt>
                <c:pt idx="9">
                  <c:v>0.29100000000000004</c:v>
                </c:pt>
                <c:pt idx="10">
                  <c:v>0.22760000000000002</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0-6494-4645-9071-8015F4ADB5C8}"/>
            </c:ext>
          </c:extLst>
        </c:ser>
        <c:ser>
          <c:idx val="1"/>
          <c:order val="1"/>
          <c:tx>
            <c:strRef>
              <c:f>Sheet1!$C$1</c:f>
              <c:strCache>
                <c:ptCount val="1"/>
                <c:pt idx="0">
                  <c:v>Somewhat agree</c:v>
                </c:pt>
              </c:strCache>
            </c:strRef>
          </c:tx>
          <c:spPr>
            <a:solidFill>
              <a:srgbClr val="BFDB97"/>
            </a:solidFill>
          </c:spPr>
          <c:invertIfNegative val="1"/>
          <c:dLbls>
            <c:spPr>
              <a:noFill/>
              <a:ln>
                <a:noFill/>
              </a:ln>
              <a:effectLst/>
            </c:spPr>
            <c:txPr>
              <a:bodyPr/>
              <a:lstStyle/>
              <a:p>
                <a:pPr>
                  <a:defRPr sz="1000" baseline="0"/>
                </a:pPr>
                <a:endParaRPr lang="en-US"/>
              </a:p>
            </c:txPr>
            <c:dLblPos val="ctr"/>
            <c:showLegendKey val="0"/>
            <c:showVal val="1"/>
            <c:showCatName val="0"/>
            <c:showSerName val="0"/>
            <c:showPercent val="1"/>
            <c:showBubbleSize val="1"/>
            <c:showLeaderLines val="0"/>
            <c:extLst>
              <c:ext xmlns:c15="http://schemas.microsoft.com/office/drawing/2012/chart" uri="{CE6537A1-D6FC-4f65-9D91-7224C49458BB}">
                <c15:showLeaderLines val="0"/>
              </c:ext>
            </c:extLst>
          </c:dLbls>
          <c:cat>
            <c:strRef>
              <c:f>Sheet1!$A$2:$A$12</c:f>
              <c:strCache>
                <c:ptCount val="11"/>
                <c:pt idx="0">
                  <c:v>Plaque control is just as important for patients with removable orthodontic appliances as fixed appliances.</c:v>
                </c:pt>
                <c:pt idx="1">
                  <c:v>It’s important to recommend evidence-based oral hygiene products for orthodontic patients.</c:v>
                </c:pt>
                <c:pt idx="2">
                  <c:v>Daily plaque control is critical to successful orthodontic outcomes.</c:v>
                </c:pt>
                <c:pt idx="3">
                  <c:v>Patients' existing lifestyle and habits can influence their ability and willingness to adhere to recommended oral hygiene practices.</c:v>
                </c:pt>
                <c:pt idx="4">
                  <c:v>Electric toothbrushes provide better plaque control than manual toothbrushes for orthodontic patients.</c:v>
                </c:pt>
                <c:pt idx="5">
                  <c:v>Maintaining consistent motivation for oral hygiene is a challenge.</c:v>
                </c:pt>
                <c:pt idx="6">
                  <c:v>I routinely discuss/recommend orthodontic treatment for patients who need an orthodontic evaluation.</c:v>
                </c:pt>
                <c:pt idx="7">
                  <c:v>Orthodontic devices can sometimes cause pain and discomfort, making regular hygiene practices more challenging.</c:v>
                </c:pt>
                <c:pt idx="8">
                  <c:v>I would like more training to better understand the unique oral hygiene needs of orthodontic patients.</c:v>
                </c:pt>
                <c:pt idx="9">
                  <c:v>Many patients form long-lasting oral hygiene behaviors during orthodontic treatment.</c:v>
                </c:pt>
                <c:pt idx="10">
                  <c:v>Orthodontic treatment is a time when patients are more receptive to oral hygiene guidance.</c:v>
                </c:pt>
              </c:strCache>
            </c:strRef>
          </c:cat>
          <c:val>
            <c:numRef>
              <c:f>Sheet1!$C$2:$C$12</c:f>
              <c:numCache>
                <c:formatCode>0%</c:formatCode>
                <c:ptCount val="11"/>
                <c:pt idx="0">
                  <c:v>0.16420000000000001</c:v>
                </c:pt>
                <c:pt idx="1">
                  <c:v>0.21640000000000001</c:v>
                </c:pt>
                <c:pt idx="2">
                  <c:v>0.25</c:v>
                </c:pt>
                <c:pt idx="3">
                  <c:v>0.30599999999999999</c:v>
                </c:pt>
                <c:pt idx="4">
                  <c:v>0.23129999999999998</c:v>
                </c:pt>
                <c:pt idx="5">
                  <c:v>0.44400000000000001</c:v>
                </c:pt>
                <c:pt idx="6">
                  <c:v>0.35450000000000004</c:v>
                </c:pt>
                <c:pt idx="7">
                  <c:v>0.45150000000000001</c:v>
                </c:pt>
                <c:pt idx="8">
                  <c:v>0.27989999999999998</c:v>
                </c:pt>
                <c:pt idx="9">
                  <c:v>0.44780000000000003</c:v>
                </c:pt>
                <c:pt idx="10">
                  <c:v>0.40670000000000001</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1-6494-4645-9071-8015F4ADB5C8}"/>
            </c:ext>
          </c:extLst>
        </c:ser>
        <c:ser>
          <c:idx val="2"/>
          <c:order val="2"/>
          <c:tx>
            <c:strRef>
              <c:f>Sheet1!$D$1</c:f>
              <c:strCache>
                <c:ptCount val="1"/>
                <c:pt idx="0">
                  <c:v>Neither agree nor disagree</c:v>
                </c:pt>
              </c:strCache>
            </c:strRef>
          </c:tx>
          <c:spPr>
            <a:solidFill>
              <a:srgbClr val="D6C876"/>
            </a:solidFill>
          </c:spPr>
          <c:invertIfNegative val="1"/>
          <c:dLbls>
            <c:spPr>
              <a:noFill/>
              <a:ln>
                <a:noFill/>
              </a:ln>
              <a:effectLst/>
            </c:spPr>
            <c:txPr>
              <a:bodyPr/>
              <a:lstStyle/>
              <a:p>
                <a:pPr>
                  <a:defRPr sz="1000" baseline="0"/>
                </a:pPr>
                <a:endParaRPr lang="en-US"/>
              </a:p>
            </c:txPr>
            <c:dLblPos val="ctr"/>
            <c:showLegendKey val="0"/>
            <c:showVal val="1"/>
            <c:showCatName val="0"/>
            <c:showSerName val="0"/>
            <c:showPercent val="1"/>
            <c:showBubbleSize val="1"/>
            <c:showLeaderLines val="0"/>
            <c:extLst>
              <c:ext xmlns:c15="http://schemas.microsoft.com/office/drawing/2012/chart" uri="{CE6537A1-D6FC-4f65-9D91-7224C49458BB}">
                <c15:showLeaderLines val="0"/>
              </c:ext>
            </c:extLst>
          </c:dLbls>
          <c:cat>
            <c:strRef>
              <c:f>Sheet1!$A$2:$A$12</c:f>
              <c:strCache>
                <c:ptCount val="11"/>
                <c:pt idx="0">
                  <c:v>Plaque control is just as important for patients with removable orthodontic appliances as fixed appliances.</c:v>
                </c:pt>
                <c:pt idx="1">
                  <c:v>It’s important to recommend evidence-based oral hygiene products for orthodontic patients.</c:v>
                </c:pt>
                <c:pt idx="2">
                  <c:v>Daily plaque control is critical to successful orthodontic outcomes.</c:v>
                </c:pt>
                <c:pt idx="3">
                  <c:v>Patients' existing lifestyle and habits can influence their ability and willingness to adhere to recommended oral hygiene practices.</c:v>
                </c:pt>
                <c:pt idx="4">
                  <c:v>Electric toothbrushes provide better plaque control than manual toothbrushes for orthodontic patients.</c:v>
                </c:pt>
                <c:pt idx="5">
                  <c:v>Maintaining consistent motivation for oral hygiene is a challenge.</c:v>
                </c:pt>
                <c:pt idx="6">
                  <c:v>I routinely discuss/recommend orthodontic treatment for patients who need an orthodontic evaluation.</c:v>
                </c:pt>
                <c:pt idx="7">
                  <c:v>Orthodontic devices can sometimes cause pain and discomfort, making regular hygiene practices more challenging.</c:v>
                </c:pt>
                <c:pt idx="8">
                  <c:v>I would like more training to better understand the unique oral hygiene needs of orthodontic patients.</c:v>
                </c:pt>
                <c:pt idx="9">
                  <c:v>Many patients form long-lasting oral hygiene behaviors during orthodontic treatment.</c:v>
                </c:pt>
                <c:pt idx="10">
                  <c:v>Orthodontic treatment is a time when patients are more receptive to oral hygiene guidance.</c:v>
                </c:pt>
              </c:strCache>
            </c:strRef>
          </c:cat>
          <c:val>
            <c:numRef>
              <c:f>Sheet1!$D$2:$D$12</c:f>
              <c:numCache>
                <c:formatCode>0%</c:formatCode>
                <c:ptCount val="11"/>
                <c:pt idx="0">
                  <c:v>2.9900000000000003E-2</c:v>
                </c:pt>
                <c:pt idx="1">
                  <c:v>9.3299999999999994E-2</c:v>
                </c:pt>
                <c:pt idx="2">
                  <c:v>7.0900000000000005E-2</c:v>
                </c:pt>
                <c:pt idx="3">
                  <c:v>7.0900000000000005E-2</c:v>
                </c:pt>
                <c:pt idx="4">
                  <c:v>0.19399999999999998</c:v>
                </c:pt>
                <c:pt idx="5">
                  <c:v>7.0900000000000005E-2</c:v>
                </c:pt>
                <c:pt idx="6">
                  <c:v>0.14180000000000001</c:v>
                </c:pt>
                <c:pt idx="7">
                  <c:v>9.6999999999999989E-2</c:v>
                </c:pt>
                <c:pt idx="8">
                  <c:v>0.27239999999999998</c:v>
                </c:pt>
                <c:pt idx="9">
                  <c:v>0.19030000000000002</c:v>
                </c:pt>
                <c:pt idx="10">
                  <c:v>0.25750000000000001</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2-6494-4645-9071-8015F4ADB5C8}"/>
            </c:ext>
          </c:extLst>
        </c:ser>
        <c:ser>
          <c:idx val="3"/>
          <c:order val="3"/>
          <c:tx>
            <c:strRef>
              <c:f>Sheet1!$E$1</c:f>
              <c:strCache>
                <c:ptCount val="1"/>
                <c:pt idx="0">
                  <c:v>Somewhat disagree</c:v>
                </c:pt>
              </c:strCache>
            </c:strRef>
          </c:tx>
          <c:spPr>
            <a:solidFill>
              <a:srgbClr val="C7C3AD"/>
            </a:solidFill>
          </c:spPr>
          <c:invertIfNegative val="1"/>
          <c:dLbls>
            <c:spPr>
              <a:noFill/>
              <a:ln>
                <a:noFill/>
              </a:ln>
              <a:effectLst/>
            </c:spPr>
            <c:txPr>
              <a:bodyPr/>
              <a:lstStyle/>
              <a:p>
                <a:pPr>
                  <a:defRPr sz="1000" baseline="0"/>
                </a:pPr>
                <a:endParaRPr lang="en-US"/>
              </a:p>
            </c:txPr>
            <c:dLblPos val="ctr"/>
            <c:showLegendKey val="0"/>
            <c:showVal val="1"/>
            <c:showCatName val="0"/>
            <c:showSerName val="0"/>
            <c:showPercent val="1"/>
            <c:showBubbleSize val="1"/>
            <c:showLeaderLines val="0"/>
            <c:extLst>
              <c:ext xmlns:c15="http://schemas.microsoft.com/office/drawing/2012/chart" uri="{CE6537A1-D6FC-4f65-9D91-7224C49458BB}">
                <c15:showLeaderLines val="0"/>
              </c:ext>
            </c:extLst>
          </c:dLbls>
          <c:cat>
            <c:strRef>
              <c:f>Sheet1!$A$2:$A$12</c:f>
              <c:strCache>
                <c:ptCount val="11"/>
                <c:pt idx="0">
                  <c:v>Plaque control is just as important for patients with removable orthodontic appliances as fixed appliances.</c:v>
                </c:pt>
                <c:pt idx="1">
                  <c:v>It’s important to recommend evidence-based oral hygiene products for orthodontic patients.</c:v>
                </c:pt>
                <c:pt idx="2">
                  <c:v>Daily plaque control is critical to successful orthodontic outcomes.</c:v>
                </c:pt>
                <c:pt idx="3">
                  <c:v>Patients' existing lifestyle and habits can influence their ability and willingness to adhere to recommended oral hygiene practices.</c:v>
                </c:pt>
                <c:pt idx="4">
                  <c:v>Electric toothbrushes provide better plaque control than manual toothbrushes for orthodontic patients.</c:v>
                </c:pt>
                <c:pt idx="5">
                  <c:v>Maintaining consistent motivation for oral hygiene is a challenge.</c:v>
                </c:pt>
                <c:pt idx="6">
                  <c:v>I routinely discuss/recommend orthodontic treatment for patients who need an orthodontic evaluation.</c:v>
                </c:pt>
                <c:pt idx="7">
                  <c:v>Orthodontic devices can sometimes cause pain and discomfort, making regular hygiene practices more challenging.</c:v>
                </c:pt>
                <c:pt idx="8">
                  <c:v>I would like more training to better understand the unique oral hygiene needs of orthodontic patients.</c:v>
                </c:pt>
                <c:pt idx="9">
                  <c:v>Many patients form long-lasting oral hygiene behaviors during orthodontic treatment.</c:v>
                </c:pt>
                <c:pt idx="10">
                  <c:v>Orthodontic treatment is a time when patients are more receptive to oral hygiene guidance.</c:v>
                </c:pt>
              </c:strCache>
            </c:strRef>
          </c:cat>
          <c:val>
            <c:numRef>
              <c:f>Sheet1!$E$2:$E$12</c:f>
              <c:numCache>
                <c:formatCode>0%</c:formatCode>
                <c:ptCount val="11"/>
                <c:pt idx="0">
                  <c:v>2.9900000000000003E-2</c:v>
                </c:pt>
                <c:pt idx="1">
                  <c:v>7.4999999999999997E-3</c:v>
                </c:pt>
                <c:pt idx="2">
                  <c:v>2.6099999999999998E-2</c:v>
                </c:pt>
                <c:pt idx="3">
                  <c:v>1.49E-2</c:v>
                </c:pt>
                <c:pt idx="4">
                  <c:v>5.5999999999999994E-2</c:v>
                </c:pt>
                <c:pt idx="5">
                  <c:v>2.9900000000000003E-2</c:v>
                </c:pt>
                <c:pt idx="6">
                  <c:v>4.4800000000000006E-2</c:v>
                </c:pt>
                <c:pt idx="7">
                  <c:v>6.3399999999999998E-2</c:v>
                </c:pt>
                <c:pt idx="8">
                  <c:v>7.8399999999999997E-2</c:v>
                </c:pt>
                <c:pt idx="9">
                  <c:v>6.3399999999999998E-2</c:v>
                </c:pt>
                <c:pt idx="10">
                  <c:v>0.1045</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3-6494-4645-9071-8015F4ADB5C8}"/>
            </c:ext>
          </c:extLst>
        </c:ser>
        <c:ser>
          <c:idx val="4"/>
          <c:order val="4"/>
          <c:tx>
            <c:strRef>
              <c:f>Sheet1!$F$1</c:f>
              <c:strCache>
                <c:ptCount val="1"/>
                <c:pt idx="0">
                  <c:v>Strongly disagree</c:v>
                </c:pt>
              </c:strCache>
            </c:strRef>
          </c:tx>
          <c:spPr>
            <a:solidFill>
              <a:srgbClr val="D98A8A"/>
            </a:solidFill>
          </c:spPr>
          <c:invertIfNegative val="1"/>
          <c:dLbls>
            <c:spPr>
              <a:noFill/>
              <a:ln>
                <a:noFill/>
              </a:ln>
              <a:effectLst/>
            </c:spPr>
            <c:txPr>
              <a:bodyPr/>
              <a:lstStyle/>
              <a:p>
                <a:pPr>
                  <a:defRPr sz="1000" baseline="0"/>
                </a:pPr>
                <a:endParaRPr lang="en-US"/>
              </a:p>
            </c:txPr>
            <c:dLblPos val="ctr"/>
            <c:showLegendKey val="0"/>
            <c:showVal val="1"/>
            <c:showCatName val="0"/>
            <c:showSerName val="0"/>
            <c:showPercent val="1"/>
            <c:showBubbleSize val="1"/>
            <c:showLeaderLines val="0"/>
            <c:extLst>
              <c:ext xmlns:c15="http://schemas.microsoft.com/office/drawing/2012/chart" uri="{CE6537A1-D6FC-4f65-9D91-7224C49458BB}">
                <c15:showLeaderLines val="0"/>
              </c:ext>
            </c:extLst>
          </c:dLbls>
          <c:cat>
            <c:strRef>
              <c:f>Sheet1!$A$2:$A$12</c:f>
              <c:strCache>
                <c:ptCount val="11"/>
                <c:pt idx="0">
                  <c:v>Plaque control is just as important for patients with removable orthodontic appliances as fixed appliances.</c:v>
                </c:pt>
                <c:pt idx="1">
                  <c:v>It’s important to recommend evidence-based oral hygiene products for orthodontic patients.</c:v>
                </c:pt>
                <c:pt idx="2">
                  <c:v>Daily plaque control is critical to successful orthodontic outcomes.</c:v>
                </c:pt>
                <c:pt idx="3">
                  <c:v>Patients' existing lifestyle and habits can influence their ability and willingness to adhere to recommended oral hygiene practices.</c:v>
                </c:pt>
                <c:pt idx="4">
                  <c:v>Electric toothbrushes provide better plaque control than manual toothbrushes for orthodontic patients.</c:v>
                </c:pt>
                <c:pt idx="5">
                  <c:v>Maintaining consistent motivation for oral hygiene is a challenge.</c:v>
                </c:pt>
                <c:pt idx="6">
                  <c:v>I routinely discuss/recommend orthodontic treatment for patients who need an orthodontic evaluation.</c:v>
                </c:pt>
                <c:pt idx="7">
                  <c:v>Orthodontic devices can sometimes cause pain and discomfort, making regular hygiene practices more challenging.</c:v>
                </c:pt>
                <c:pt idx="8">
                  <c:v>I would like more training to better understand the unique oral hygiene needs of orthodontic patients.</c:v>
                </c:pt>
                <c:pt idx="9">
                  <c:v>Many patients form long-lasting oral hygiene behaviors during orthodontic treatment.</c:v>
                </c:pt>
                <c:pt idx="10">
                  <c:v>Orthodontic treatment is a time when patients are more receptive to oral hygiene guidance.</c:v>
                </c:pt>
              </c:strCache>
            </c:strRef>
          </c:cat>
          <c:val>
            <c:numRef>
              <c:f>Sheet1!$F$2:$F$12</c:f>
              <c:numCache>
                <c:formatCode>0%</c:formatCode>
                <c:ptCount val="11"/>
                <c:pt idx="0">
                  <c:v>3.7000000000000002E-3</c:v>
                </c:pt>
                <c:pt idx="1">
                  <c:v>0</c:v>
                </c:pt>
                <c:pt idx="2">
                  <c:v>1.1200000000000002E-2</c:v>
                </c:pt>
                <c:pt idx="3">
                  <c:v>0</c:v>
                </c:pt>
                <c:pt idx="4">
                  <c:v>2.2400000000000003E-2</c:v>
                </c:pt>
                <c:pt idx="5">
                  <c:v>3.7000000000000002E-3</c:v>
                </c:pt>
                <c:pt idx="6">
                  <c:v>1.49E-2</c:v>
                </c:pt>
                <c:pt idx="7">
                  <c:v>2.6099999999999998E-2</c:v>
                </c:pt>
                <c:pt idx="8">
                  <c:v>6.3399999999999998E-2</c:v>
                </c:pt>
                <c:pt idx="9">
                  <c:v>7.4999999999999997E-3</c:v>
                </c:pt>
                <c:pt idx="10">
                  <c:v>3.7000000000000002E-3</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4-6494-4645-9071-8015F4ADB5C8}"/>
            </c:ext>
          </c:extLst>
        </c:ser>
        <c:dLbls>
          <c:showLegendKey val="0"/>
          <c:showVal val="0"/>
          <c:showCatName val="0"/>
          <c:showSerName val="0"/>
          <c:showPercent val="0"/>
          <c:showBubbleSize val="0"/>
        </c:dLbls>
        <c:gapWidth val="150"/>
        <c:overlap val="100"/>
        <c:axId val="107869696"/>
        <c:axId val="107871232"/>
      </c:barChart>
      <c:catAx>
        <c:axId val="107869696"/>
        <c:scaling>
          <c:orientation val="maxMin"/>
        </c:scaling>
        <c:delete val="0"/>
        <c:axPos val="l"/>
        <c:majorGridlines/>
        <c:numFmt formatCode="General" sourceLinked="0"/>
        <c:majorTickMark val="out"/>
        <c:minorTickMark val="none"/>
        <c:tickLblPos val="nextTo"/>
        <c:txPr>
          <a:bodyPr/>
          <a:lstStyle/>
          <a:p>
            <a:pPr>
              <a:defRPr sz="1000" baseline="0">
                <a:latin typeface="Calibri" pitchFamily="34" charset="0"/>
              </a:defRPr>
            </a:pPr>
            <a:endParaRPr lang="en-US"/>
          </a:p>
        </c:txPr>
        <c:crossAx val="107871232"/>
        <c:crosses val="autoZero"/>
        <c:auto val="1"/>
        <c:lblAlgn val="ctr"/>
        <c:lblOffset val="100"/>
        <c:noMultiLvlLbl val="1"/>
      </c:catAx>
      <c:valAx>
        <c:axId val="107871232"/>
        <c:scaling>
          <c:orientation val="minMax"/>
        </c:scaling>
        <c:delete val="1"/>
        <c:axPos val="t"/>
        <c:numFmt formatCode="0%" sourceLinked="1"/>
        <c:majorTickMark val="cross"/>
        <c:minorTickMark val="cross"/>
        <c:tickLblPos val="none"/>
        <c:crossAx val="107869696"/>
        <c:crosses val="autoZero"/>
        <c:crossBetween val="between"/>
      </c:valAx>
    </c:plotArea>
    <c:legend>
      <c:legendPos val="r"/>
      <c:overlay val="0"/>
      <c:txPr>
        <a:bodyPr/>
        <a:lstStyle/>
        <a:p>
          <a:pPr>
            <a:defRPr sz="1200" baseline="0">
              <a:latin typeface="Calibri" pitchFamily="34" charset="0"/>
            </a:defRPr>
          </a:pPr>
          <a:endParaRPr lang="en-US"/>
        </a:p>
      </c:txPr>
    </c:legend>
    <c:plotVisOnly val="1"/>
    <c:dispBlanksAs val="zero"/>
    <c:showDLblsOverMax val="1"/>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265409498971864"/>
          <c:y val="7.7814847556972544E-2"/>
          <c:w val="0.83621889289916995"/>
          <c:h val="0.68332339163674094"/>
        </c:manualLayout>
      </c:layout>
      <c:barChart>
        <c:barDir val="col"/>
        <c:grouping val="clustered"/>
        <c:varyColors val="0"/>
        <c:ser>
          <c:idx val="0"/>
          <c:order val="0"/>
          <c:tx>
            <c:strRef>
              <c:f>Sheet1!$B$1</c:f>
              <c:strCache>
                <c:ptCount val="1"/>
                <c:pt idx="0">
                  <c:v>Total</c:v>
                </c:pt>
              </c:strCache>
            </c:strRef>
          </c:tx>
          <c:spPr>
            <a:solidFill>
              <a:srgbClr val="8ED3F7"/>
            </a:solidFill>
            <a:ln w="28575">
              <a:solidFill>
                <a:srgbClr val="FFFFFF"/>
              </a:solidFill>
            </a:ln>
          </c:spPr>
          <c:invertIfNegative val="0"/>
          <c:dPt>
            <c:idx val="2"/>
            <c:invertIfNegative val="0"/>
            <c:bubble3D val="0"/>
            <c:spPr>
              <a:solidFill>
                <a:srgbClr val="BACAD4"/>
              </a:solidFill>
              <a:ln w="28575">
                <a:solidFill>
                  <a:srgbClr val="FFFFFF"/>
                </a:solidFill>
              </a:ln>
            </c:spPr>
            <c:extLst>
              <c:ext xmlns:c16="http://schemas.microsoft.com/office/drawing/2014/chart" uri="{C3380CC4-5D6E-409C-BE32-E72D297353CC}">
                <c16:uniqueId val="{00000001-4A12-41CF-BBE8-EB61778B7055}"/>
              </c:ext>
            </c:extLst>
          </c:dPt>
          <c:dPt>
            <c:idx val="3"/>
            <c:invertIfNegative val="0"/>
            <c:bubble3D val="0"/>
            <c:spPr>
              <a:solidFill>
                <a:srgbClr val="75B2D2"/>
              </a:solidFill>
              <a:ln w="28575">
                <a:solidFill>
                  <a:srgbClr val="FFFFFF"/>
                </a:solidFill>
              </a:ln>
            </c:spPr>
            <c:extLst>
              <c:ext xmlns:c16="http://schemas.microsoft.com/office/drawing/2014/chart" uri="{C3380CC4-5D6E-409C-BE32-E72D297353CC}">
                <c16:uniqueId val="{00000003-4A12-41CF-BBE8-EB61778B7055}"/>
              </c:ext>
            </c:extLst>
          </c:dPt>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Less than 5 years</c:v>
                </c:pt>
                <c:pt idx="1">
                  <c:v>5 to 15 years</c:v>
                </c:pt>
                <c:pt idx="2">
                  <c:v>16 to 25 years</c:v>
                </c:pt>
                <c:pt idx="3">
                  <c:v>More than 25 years</c:v>
                </c:pt>
              </c:strCache>
            </c:strRef>
          </c:cat>
          <c:val>
            <c:numRef>
              <c:f>Sheet1!$B$2:$B$5</c:f>
              <c:numCache>
                <c:formatCode>0.##%</c:formatCode>
                <c:ptCount val="4"/>
                <c:pt idx="0">
                  <c:v>0.24249999999999999</c:v>
                </c:pt>
                <c:pt idx="1">
                  <c:v>0.26869999999999999</c:v>
                </c:pt>
                <c:pt idx="2">
                  <c:v>0.21270000999999999</c:v>
                </c:pt>
                <c:pt idx="3">
                  <c:v>0.27610000000000001</c:v>
                </c:pt>
              </c:numCache>
            </c:numRef>
          </c:val>
          <c:extLst>
            <c:ext xmlns:c16="http://schemas.microsoft.com/office/drawing/2014/chart" uri="{C3380CC4-5D6E-409C-BE32-E72D297353CC}">
              <c16:uniqueId val="{00000004-4A12-41CF-BBE8-EB61778B7055}"/>
            </c:ext>
          </c:extLst>
        </c:ser>
        <c:dLbls>
          <c:dLblPos val="outEnd"/>
          <c:showLegendKey val="0"/>
          <c:showVal val="1"/>
          <c:showCatName val="0"/>
          <c:showSerName val="0"/>
          <c:showPercent val="0"/>
          <c:showBubbleSize val="0"/>
        </c:dLbls>
        <c:gapWidth val="100"/>
        <c:axId val="481248808"/>
        <c:axId val="879143688"/>
      </c:barChart>
      <c:catAx>
        <c:axId val="481248808"/>
        <c:scaling>
          <c:orientation val="minMax"/>
        </c:scaling>
        <c:delete val="0"/>
        <c:axPos val="b"/>
        <c:numFmt formatCode="General" sourceLinked="1"/>
        <c:majorTickMark val="out"/>
        <c:minorTickMark val="none"/>
        <c:tickLblPos val="nextTo"/>
        <c:crossAx val="879143688"/>
        <c:crosses val="autoZero"/>
        <c:auto val="1"/>
        <c:lblAlgn val="ctr"/>
        <c:lblOffset val="100"/>
        <c:noMultiLvlLbl val="0"/>
      </c:catAx>
      <c:valAx>
        <c:axId val="879143688"/>
        <c:scaling>
          <c:orientation val="minMax"/>
        </c:scaling>
        <c:delete val="0"/>
        <c:axPos val="l"/>
        <c:majorGridlines/>
        <c:numFmt formatCode="0%" sourceLinked="0"/>
        <c:majorTickMark val="out"/>
        <c:minorTickMark val="none"/>
        <c:tickLblPos val="nextTo"/>
        <c:crossAx val="481248808"/>
        <c:crosses val="autoZero"/>
        <c:crossBetween val="between"/>
      </c:valAx>
    </c:plotArea>
    <c:plotVisOnly val="1"/>
    <c:dispBlanksAs val="zero"/>
    <c:showDLblsOverMax val="1"/>
  </c:chart>
  <c:txPr>
    <a:bodyPr/>
    <a:lstStyle/>
    <a:p>
      <a:pPr>
        <a:defRPr sz="12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840748031496067"/>
          <c:y val="4.7890748031496053E-2"/>
          <c:w val="0.76825918635170609"/>
          <c:h val="0.51433932086614176"/>
        </c:manualLayout>
      </c:layout>
      <c:barChart>
        <c:barDir val="col"/>
        <c:grouping val="clustered"/>
        <c:varyColors val="0"/>
        <c:ser>
          <c:idx val="0"/>
          <c:order val="0"/>
          <c:tx>
            <c:strRef>
              <c:f>Sheet1!$B$1</c:f>
              <c:strCache>
                <c:ptCount val="1"/>
                <c:pt idx="0">
                  <c:v>Total</c:v>
                </c:pt>
              </c:strCache>
            </c:strRef>
          </c:tx>
          <c:spPr>
            <a:solidFill>
              <a:srgbClr val="8ED3F7"/>
            </a:solidFill>
            <a:ln w="28575">
              <a:solidFill>
                <a:srgbClr val="FFFFFF"/>
              </a:solidFill>
            </a:ln>
          </c:spPr>
          <c:invertIfNegative val="0"/>
          <c:dPt>
            <c:idx val="0"/>
            <c:invertIfNegative val="0"/>
            <c:bubble3D val="0"/>
            <c:spPr>
              <a:solidFill>
                <a:srgbClr val="75B2D2"/>
              </a:solidFill>
              <a:ln w="28575">
                <a:solidFill>
                  <a:srgbClr val="FFFFFF"/>
                </a:solidFill>
              </a:ln>
            </c:spPr>
            <c:extLst>
              <c:ext xmlns:c16="http://schemas.microsoft.com/office/drawing/2014/chart" uri="{C3380CC4-5D6E-409C-BE32-E72D297353CC}">
                <c16:uniqueId val="{00000001-EF6E-4CF9-85B8-F9EEC6B47843}"/>
              </c:ext>
            </c:extLst>
          </c:dPt>
          <c:dPt>
            <c:idx val="2"/>
            <c:invertIfNegative val="0"/>
            <c:bubble3D val="0"/>
            <c:spPr>
              <a:solidFill>
                <a:srgbClr val="BACAD4"/>
              </a:solidFill>
              <a:ln w="28575">
                <a:solidFill>
                  <a:srgbClr val="FFFFFF"/>
                </a:solidFill>
              </a:ln>
            </c:spPr>
            <c:extLst>
              <c:ext xmlns:c16="http://schemas.microsoft.com/office/drawing/2014/chart" uri="{C3380CC4-5D6E-409C-BE32-E72D297353CC}">
                <c16:uniqueId val="{00000003-EF6E-4CF9-85B8-F9EEC6B47843}"/>
              </c:ext>
            </c:extLst>
          </c:dPt>
          <c:dLbls>
            <c:numFmt formatCode="0%" sourceLinked="0"/>
            <c:spPr>
              <a:noFill/>
              <a:ln>
                <a:noFill/>
              </a:ln>
              <a:effectLst/>
            </c:spPr>
            <c:txPr>
              <a:bodyPr wrap="square" lIns="38100" tIns="19050" rIns="38100" bIns="19050" anchor="ctr">
                <a:spAutoFit/>
              </a:bodyPr>
              <a:lstStyle/>
              <a:p>
                <a:pPr>
                  <a:defRPr sz="12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Private Practice, General Dentistry</c:v>
                </c:pt>
                <c:pt idx="1">
                  <c:v>Private Practice, Specialist</c:v>
                </c:pt>
                <c:pt idx="2">
                  <c:v>Corporate Practice</c:v>
                </c:pt>
                <c:pt idx="3">
                  <c:v>Educational Setting</c:v>
                </c:pt>
                <c:pt idx="4">
                  <c:v>Hospital Clinic</c:v>
                </c:pt>
                <c:pt idx="5">
                  <c:v>Community/Public Health</c:v>
                </c:pt>
                <c:pt idx="6">
                  <c:v>Independent Dental Hygienist/Hygiene Practice</c:v>
                </c:pt>
                <c:pt idx="7">
                  <c:v>Other, please specify</c:v>
                </c:pt>
              </c:strCache>
            </c:strRef>
          </c:cat>
          <c:val>
            <c:numRef>
              <c:f>Sheet1!$B$2:$B$9</c:f>
              <c:numCache>
                <c:formatCode>0.##%</c:formatCode>
                <c:ptCount val="8"/>
                <c:pt idx="0">
                  <c:v>0.48509996999999999</c:v>
                </c:pt>
                <c:pt idx="1">
                  <c:v>0.153</c:v>
                </c:pt>
                <c:pt idx="2">
                  <c:v>2.9899999999999999E-2</c:v>
                </c:pt>
                <c:pt idx="3">
                  <c:v>4.48E-2</c:v>
                </c:pt>
                <c:pt idx="4">
                  <c:v>7.46E-2</c:v>
                </c:pt>
                <c:pt idx="5">
                  <c:v>5.5999998000000002E-2</c:v>
                </c:pt>
                <c:pt idx="6">
                  <c:v>0.123100005</c:v>
                </c:pt>
                <c:pt idx="7">
                  <c:v>3.3599999999999998E-2</c:v>
                </c:pt>
              </c:numCache>
            </c:numRef>
          </c:val>
          <c:extLst>
            <c:ext xmlns:c16="http://schemas.microsoft.com/office/drawing/2014/chart" uri="{C3380CC4-5D6E-409C-BE32-E72D297353CC}">
              <c16:uniqueId val="{00000004-EF6E-4CF9-85B8-F9EEC6B47843}"/>
            </c:ext>
          </c:extLst>
        </c:ser>
        <c:dLbls>
          <c:dLblPos val="outEnd"/>
          <c:showLegendKey val="0"/>
          <c:showVal val="1"/>
          <c:showCatName val="0"/>
          <c:showSerName val="0"/>
          <c:showPercent val="0"/>
          <c:showBubbleSize val="0"/>
        </c:dLbls>
        <c:gapWidth val="100"/>
        <c:axId val="770513816"/>
        <c:axId val="673574048"/>
      </c:barChart>
      <c:catAx>
        <c:axId val="770513816"/>
        <c:scaling>
          <c:orientation val="minMax"/>
        </c:scaling>
        <c:delete val="0"/>
        <c:axPos val="b"/>
        <c:numFmt formatCode="General" sourceLinked="1"/>
        <c:majorTickMark val="out"/>
        <c:minorTickMark val="none"/>
        <c:tickLblPos val="nextTo"/>
        <c:txPr>
          <a:bodyPr/>
          <a:lstStyle/>
          <a:p>
            <a:pPr>
              <a:defRPr sz="1000"/>
            </a:pPr>
            <a:endParaRPr lang="en-US"/>
          </a:p>
        </c:txPr>
        <c:crossAx val="673574048"/>
        <c:crosses val="autoZero"/>
        <c:auto val="1"/>
        <c:lblAlgn val="ctr"/>
        <c:lblOffset val="100"/>
        <c:noMultiLvlLbl val="0"/>
      </c:catAx>
      <c:valAx>
        <c:axId val="673574048"/>
        <c:scaling>
          <c:orientation val="minMax"/>
        </c:scaling>
        <c:delete val="0"/>
        <c:axPos val="l"/>
        <c:majorGridlines/>
        <c:numFmt formatCode="0%" sourceLinked="0"/>
        <c:majorTickMark val="out"/>
        <c:minorTickMark val="none"/>
        <c:tickLblPos val="nextTo"/>
        <c:txPr>
          <a:bodyPr/>
          <a:lstStyle/>
          <a:p>
            <a:pPr>
              <a:defRPr sz="1200"/>
            </a:pPr>
            <a:endParaRPr lang="en-US"/>
          </a:p>
        </c:txPr>
        <c:crossAx val="770513816"/>
        <c:crosses val="autoZero"/>
        <c:crossBetween val="between"/>
      </c:valAx>
    </c:plotArea>
    <c:plotVisOnly val="1"/>
    <c:dispBlanksAs val="zero"/>
    <c:showDLblsOverMax val="1"/>
  </c:chart>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548848989417721"/>
          <c:y val="6.0985806290739221E-2"/>
          <c:w val="0.83311023622047242"/>
          <c:h val="0.7248517472084699"/>
        </c:manualLayout>
      </c:layout>
      <c:barChart>
        <c:barDir val="col"/>
        <c:grouping val="clustered"/>
        <c:varyColors val="0"/>
        <c:ser>
          <c:idx val="0"/>
          <c:order val="0"/>
          <c:tx>
            <c:strRef>
              <c:f>Sheet1!$B$1</c:f>
              <c:strCache>
                <c:ptCount val="1"/>
                <c:pt idx="0">
                  <c:v>Total</c:v>
                </c:pt>
              </c:strCache>
            </c:strRef>
          </c:tx>
          <c:spPr>
            <a:solidFill>
              <a:srgbClr val="8ED3F7"/>
            </a:solidFill>
            <a:ln w="28575">
              <a:solidFill>
                <a:srgbClr val="FFFFFF"/>
              </a:solidFill>
            </a:ln>
          </c:spPr>
          <c:invertIfNegative val="0"/>
          <c:dPt>
            <c:idx val="4"/>
            <c:invertIfNegative val="0"/>
            <c:bubble3D val="0"/>
            <c:spPr>
              <a:solidFill>
                <a:srgbClr val="75B2D2"/>
              </a:solidFill>
              <a:ln w="28575">
                <a:solidFill>
                  <a:srgbClr val="FFFFFF"/>
                </a:solidFill>
              </a:ln>
            </c:spPr>
            <c:extLst>
              <c:ext xmlns:c16="http://schemas.microsoft.com/office/drawing/2014/chart" uri="{C3380CC4-5D6E-409C-BE32-E72D297353CC}">
                <c16:uniqueId val="{00000001-6718-4096-8F6C-EDC0D4611608}"/>
              </c:ext>
            </c:extLst>
          </c:dPt>
          <c:dPt>
            <c:idx val="6"/>
            <c:invertIfNegative val="0"/>
            <c:bubble3D val="0"/>
            <c:spPr>
              <a:solidFill>
                <a:srgbClr val="BACAD4"/>
              </a:solidFill>
              <a:ln w="28575">
                <a:solidFill>
                  <a:srgbClr val="FFFFFF"/>
                </a:solidFill>
              </a:ln>
            </c:spPr>
            <c:extLst>
              <c:ext xmlns:c16="http://schemas.microsoft.com/office/drawing/2014/chart" uri="{C3380CC4-5D6E-409C-BE32-E72D297353CC}">
                <c16:uniqueId val="{00000003-6718-4096-8F6C-EDC0D4611608}"/>
              </c:ext>
            </c:extLst>
          </c:dPt>
          <c:dLbls>
            <c:numFmt formatCode="0%" sourceLinked="0"/>
            <c:spPr>
              <a:noFill/>
              <a:ln>
                <a:noFill/>
              </a:ln>
              <a:effectLst/>
            </c:spPr>
            <c:txPr>
              <a:bodyPr wrap="square" lIns="38100" tIns="19050" rIns="38100" bIns="19050" anchor="ctr">
                <a:spAutoFit/>
              </a:bodyPr>
              <a:lstStyle/>
              <a:p>
                <a:pPr>
                  <a:defRPr sz="12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Certificate of Competence</c:v>
                </c:pt>
                <c:pt idx="1">
                  <c:v>Diploma</c:v>
                </c:pt>
                <c:pt idx="2">
                  <c:v>Advanced Diploma</c:v>
                </c:pt>
                <c:pt idx="3">
                  <c:v>Associate Degree</c:v>
                </c:pt>
                <c:pt idx="4">
                  <c:v>Bachelor's Degree</c:v>
                </c:pt>
                <c:pt idx="5">
                  <c:v>Master's Degree</c:v>
                </c:pt>
                <c:pt idx="6">
                  <c:v>Doctoral Degree</c:v>
                </c:pt>
              </c:strCache>
            </c:strRef>
          </c:cat>
          <c:val>
            <c:numRef>
              <c:f>Sheet1!$B$2:$B$8</c:f>
              <c:numCache>
                <c:formatCode>0.##%</c:formatCode>
                <c:ptCount val="7"/>
                <c:pt idx="0">
                  <c:v>5.5999998000000002E-2</c:v>
                </c:pt>
                <c:pt idx="1">
                  <c:v>0.21640000000000001</c:v>
                </c:pt>
                <c:pt idx="2">
                  <c:v>9.6999995000000006E-2</c:v>
                </c:pt>
                <c:pt idx="3">
                  <c:v>0.1381</c:v>
                </c:pt>
                <c:pt idx="4">
                  <c:v>0.33210000000000001</c:v>
                </c:pt>
                <c:pt idx="5">
                  <c:v>0.13059999999999999</c:v>
                </c:pt>
                <c:pt idx="6">
                  <c:v>2.9899999999999999E-2</c:v>
                </c:pt>
              </c:numCache>
            </c:numRef>
          </c:val>
          <c:extLst>
            <c:ext xmlns:c16="http://schemas.microsoft.com/office/drawing/2014/chart" uri="{C3380CC4-5D6E-409C-BE32-E72D297353CC}">
              <c16:uniqueId val="{00000009-6718-4096-8F6C-EDC0D4611608}"/>
            </c:ext>
          </c:extLst>
        </c:ser>
        <c:dLbls>
          <c:dLblPos val="outEnd"/>
          <c:showLegendKey val="0"/>
          <c:showVal val="1"/>
          <c:showCatName val="0"/>
          <c:showSerName val="0"/>
          <c:showPercent val="0"/>
          <c:showBubbleSize val="0"/>
        </c:dLbls>
        <c:gapWidth val="100"/>
        <c:axId val="885875480"/>
        <c:axId val="885874040"/>
      </c:barChart>
      <c:catAx>
        <c:axId val="885875480"/>
        <c:scaling>
          <c:orientation val="minMax"/>
        </c:scaling>
        <c:delete val="0"/>
        <c:axPos val="b"/>
        <c:numFmt formatCode="General" sourceLinked="1"/>
        <c:majorTickMark val="out"/>
        <c:minorTickMark val="none"/>
        <c:tickLblPos val="nextTo"/>
        <c:txPr>
          <a:bodyPr/>
          <a:lstStyle/>
          <a:p>
            <a:pPr>
              <a:defRPr sz="900"/>
            </a:pPr>
            <a:endParaRPr lang="en-US"/>
          </a:p>
        </c:txPr>
        <c:crossAx val="885874040"/>
        <c:crosses val="autoZero"/>
        <c:auto val="1"/>
        <c:lblAlgn val="ctr"/>
        <c:lblOffset val="100"/>
        <c:noMultiLvlLbl val="0"/>
      </c:catAx>
      <c:valAx>
        <c:axId val="885874040"/>
        <c:scaling>
          <c:orientation val="minMax"/>
        </c:scaling>
        <c:delete val="0"/>
        <c:axPos val="l"/>
        <c:majorGridlines/>
        <c:numFmt formatCode="0%" sourceLinked="0"/>
        <c:majorTickMark val="out"/>
        <c:minorTickMark val="none"/>
        <c:tickLblPos val="nextTo"/>
        <c:txPr>
          <a:bodyPr/>
          <a:lstStyle/>
          <a:p>
            <a:pPr>
              <a:defRPr sz="1200"/>
            </a:pPr>
            <a:endParaRPr lang="en-US"/>
          </a:p>
        </c:txPr>
        <c:crossAx val="885875480"/>
        <c:crosses val="autoZero"/>
        <c:crossBetween val="between"/>
      </c:valAx>
    </c:plotArea>
    <c:plotVisOnly val="1"/>
    <c:dispBlanksAs val="zero"/>
    <c:showDLblsOverMax val="1"/>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5777887139107603E-2"/>
          <c:y val="3.8515748031496065E-2"/>
          <c:w val="0.89713877952755905"/>
          <c:h val="0.82580659448818894"/>
        </c:manualLayout>
      </c:layout>
      <c:barChart>
        <c:barDir val="col"/>
        <c:grouping val="clustered"/>
        <c:varyColors val="0"/>
        <c:ser>
          <c:idx val="0"/>
          <c:order val="0"/>
          <c:tx>
            <c:strRef>
              <c:f>Sheet1!$B$1</c:f>
              <c:strCache>
                <c:ptCount val="1"/>
                <c:pt idx="0">
                  <c:v>Total</c:v>
                </c:pt>
              </c:strCache>
            </c:strRef>
          </c:tx>
          <c:spPr>
            <a:solidFill>
              <a:srgbClr val="8ED3F7"/>
            </a:solidFill>
            <a:ln w="28575">
              <a:solidFill>
                <a:srgbClr val="FFFFFF"/>
              </a:solidFill>
            </a:ln>
          </c:spPr>
          <c:invertIfNegative val="0"/>
          <c:dPt>
            <c:idx val="1"/>
            <c:invertIfNegative val="0"/>
            <c:bubble3D val="0"/>
            <c:spPr>
              <a:solidFill>
                <a:srgbClr val="75B2D2"/>
              </a:solidFill>
              <a:ln w="28575">
                <a:solidFill>
                  <a:srgbClr val="FFFFFF"/>
                </a:solidFill>
              </a:ln>
            </c:spPr>
            <c:extLst>
              <c:ext xmlns:c16="http://schemas.microsoft.com/office/drawing/2014/chart" uri="{C3380CC4-5D6E-409C-BE32-E72D297353CC}">
                <c16:uniqueId val="{00000001-73E4-408B-8900-FA6900EF3AF9}"/>
              </c:ext>
            </c:extLst>
          </c:dPt>
          <c:dPt>
            <c:idx val="5"/>
            <c:invertIfNegative val="0"/>
            <c:bubble3D val="0"/>
            <c:spPr>
              <a:solidFill>
                <a:srgbClr val="BACAD4"/>
              </a:solidFill>
              <a:ln w="28575">
                <a:solidFill>
                  <a:srgbClr val="FFFFFF"/>
                </a:solidFill>
              </a:ln>
            </c:spPr>
            <c:extLst>
              <c:ext xmlns:c16="http://schemas.microsoft.com/office/drawing/2014/chart" uri="{C3380CC4-5D6E-409C-BE32-E72D297353CC}">
                <c16:uniqueId val="{00000003-73E4-408B-8900-FA6900EF3AF9}"/>
              </c:ext>
            </c:extLst>
          </c:dPt>
          <c:dLbls>
            <c:numFmt formatCode="0%" sourceLinked="0"/>
            <c:spPr>
              <a:noFill/>
              <a:ln>
                <a:noFill/>
              </a:ln>
              <a:effectLst/>
            </c:spPr>
            <c:txPr>
              <a:bodyPr wrap="square" lIns="38100" tIns="19050" rIns="38100" bIns="19050" anchor="ctr">
                <a:spAutoFit/>
              </a:bodyPr>
              <a:lstStyle/>
              <a:p>
                <a:pPr>
                  <a:defRPr sz="12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All or virtually all (80-100%)</c:v>
                </c:pt>
                <c:pt idx="1">
                  <c:v>Most (60-80%)</c:v>
                </c:pt>
                <c:pt idx="2">
                  <c:v>Some (40-60%)</c:v>
                </c:pt>
                <c:pt idx="3">
                  <c:v>Few (20-40%)</c:v>
                </c:pt>
                <c:pt idx="4">
                  <c:v>Very few (1-20%)</c:v>
                </c:pt>
                <c:pt idx="5">
                  <c:v>None, they're all adults</c:v>
                </c:pt>
              </c:strCache>
            </c:strRef>
          </c:cat>
          <c:val>
            <c:numRef>
              <c:f>Sheet1!$B$2:$B$7</c:f>
              <c:numCache>
                <c:formatCode>0.##%</c:formatCode>
                <c:ptCount val="6"/>
                <c:pt idx="0">
                  <c:v>0.25380000000000003</c:v>
                </c:pt>
                <c:pt idx="1">
                  <c:v>0.38259998000000001</c:v>
                </c:pt>
                <c:pt idx="2">
                  <c:v>0.16290002000000001</c:v>
                </c:pt>
                <c:pt idx="3">
                  <c:v>7.9500000000000001E-2</c:v>
                </c:pt>
                <c:pt idx="4">
                  <c:v>0.102299996</c:v>
                </c:pt>
                <c:pt idx="5">
                  <c:v>1.89E-2</c:v>
                </c:pt>
              </c:numCache>
            </c:numRef>
          </c:val>
          <c:extLst>
            <c:ext xmlns:c16="http://schemas.microsoft.com/office/drawing/2014/chart" uri="{C3380CC4-5D6E-409C-BE32-E72D297353CC}">
              <c16:uniqueId val="{00000004-73E4-408B-8900-FA6900EF3AF9}"/>
            </c:ext>
          </c:extLst>
        </c:ser>
        <c:dLbls>
          <c:dLblPos val="outEnd"/>
          <c:showLegendKey val="0"/>
          <c:showVal val="1"/>
          <c:showCatName val="0"/>
          <c:showSerName val="0"/>
          <c:showPercent val="0"/>
          <c:showBubbleSize val="0"/>
        </c:dLbls>
        <c:gapWidth val="100"/>
        <c:axId val="870498912"/>
        <c:axId val="870496032"/>
      </c:barChart>
      <c:catAx>
        <c:axId val="870498912"/>
        <c:scaling>
          <c:orientation val="minMax"/>
        </c:scaling>
        <c:delete val="0"/>
        <c:axPos val="b"/>
        <c:numFmt formatCode="General" sourceLinked="1"/>
        <c:majorTickMark val="out"/>
        <c:minorTickMark val="none"/>
        <c:tickLblPos val="nextTo"/>
        <c:txPr>
          <a:bodyPr/>
          <a:lstStyle/>
          <a:p>
            <a:pPr>
              <a:defRPr sz="1200"/>
            </a:pPr>
            <a:endParaRPr lang="en-US"/>
          </a:p>
        </c:txPr>
        <c:crossAx val="870496032"/>
        <c:crosses val="autoZero"/>
        <c:auto val="1"/>
        <c:lblAlgn val="ctr"/>
        <c:lblOffset val="100"/>
        <c:noMultiLvlLbl val="0"/>
      </c:catAx>
      <c:valAx>
        <c:axId val="870496032"/>
        <c:scaling>
          <c:orientation val="minMax"/>
        </c:scaling>
        <c:delete val="0"/>
        <c:axPos val="l"/>
        <c:majorGridlines/>
        <c:numFmt formatCode="0%" sourceLinked="0"/>
        <c:majorTickMark val="out"/>
        <c:minorTickMark val="none"/>
        <c:tickLblPos val="nextTo"/>
        <c:txPr>
          <a:bodyPr/>
          <a:lstStyle/>
          <a:p>
            <a:pPr>
              <a:defRPr sz="1200"/>
            </a:pPr>
            <a:endParaRPr lang="en-US"/>
          </a:p>
        </c:txPr>
        <c:crossAx val="870498912"/>
        <c:crosses val="autoZero"/>
        <c:crossBetween val="between"/>
        <c:majorUnit val="0.1"/>
        <c:minorUnit val="0.1"/>
      </c:valAx>
    </c:plotArea>
    <c:plotVisOnly val="1"/>
    <c:dispBlanksAs val="zero"/>
    <c:showDLblsOverMax val="1"/>
  </c:chart>
  <c:txPr>
    <a:bodyPr/>
    <a:lstStyle/>
    <a:p>
      <a:pPr>
        <a:defRPr sz="180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2112236385328182E-2"/>
          <c:y val="3.6418613027108748E-2"/>
          <c:w val="0.92788776361467185"/>
          <c:h val="0.83529121070110857"/>
        </c:manualLayout>
      </c:layout>
      <c:barChart>
        <c:barDir val="col"/>
        <c:grouping val="clustered"/>
        <c:varyColors val="0"/>
        <c:ser>
          <c:idx val="0"/>
          <c:order val="0"/>
          <c:tx>
            <c:strRef>
              <c:f>Sheet1!$B$1</c:f>
              <c:strCache>
                <c:ptCount val="1"/>
                <c:pt idx="0">
                  <c:v>Total</c:v>
                </c:pt>
              </c:strCache>
            </c:strRef>
          </c:tx>
          <c:spPr>
            <a:solidFill>
              <a:srgbClr val="8ED3F7"/>
            </a:solidFill>
            <a:ln w="28575">
              <a:solidFill>
                <a:srgbClr val="FFFFFF"/>
              </a:solidFill>
            </a:ln>
          </c:spPr>
          <c:invertIfNegative val="0"/>
          <c:dPt>
            <c:idx val="1"/>
            <c:invertIfNegative val="0"/>
            <c:bubble3D val="0"/>
            <c:spPr>
              <a:solidFill>
                <a:srgbClr val="75B2D2"/>
              </a:solidFill>
              <a:ln w="28575">
                <a:solidFill>
                  <a:srgbClr val="FFFFFF"/>
                </a:solidFill>
              </a:ln>
            </c:spPr>
            <c:extLst>
              <c:ext xmlns:c16="http://schemas.microsoft.com/office/drawing/2014/chart" uri="{C3380CC4-5D6E-409C-BE32-E72D297353CC}">
                <c16:uniqueId val="{00000001-94A9-474C-83F4-5A66469DFC04}"/>
              </c:ext>
            </c:extLst>
          </c:dPt>
          <c:dPt>
            <c:idx val="5"/>
            <c:invertIfNegative val="0"/>
            <c:bubble3D val="0"/>
            <c:spPr>
              <a:solidFill>
                <a:srgbClr val="BACAD4"/>
              </a:solidFill>
              <a:ln w="28575">
                <a:solidFill>
                  <a:srgbClr val="FFFFFF"/>
                </a:solidFill>
              </a:ln>
            </c:spPr>
            <c:extLst>
              <c:ext xmlns:c16="http://schemas.microsoft.com/office/drawing/2014/chart" uri="{C3380CC4-5D6E-409C-BE32-E72D297353CC}">
                <c16:uniqueId val="{00000003-94A9-474C-83F4-5A66469DFC04}"/>
              </c:ext>
            </c:extLst>
          </c:dPt>
          <c:dLbls>
            <c:numFmt formatCode="0%" sourceLinked="0"/>
            <c:spPr>
              <a:noFill/>
              <a:ln>
                <a:noFill/>
              </a:ln>
              <a:effectLst/>
            </c:spPr>
            <c:txPr>
              <a:bodyPr wrap="square" lIns="38100" tIns="19050" rIns="38100" bIns="19050" anchor="ctr">
                <a:spAutoFit/>
              </a:bodyPr>
              <a:lstStyle/>
              <a:p>
                <a:pPr>
                  <a:defRPr sz="12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All or virtually all (80-100%)</c:v>
                </c:pt>
                <c:pt idx="1">
                  <c:v>Most (60-80%)</c:v>
                </c:pt>
                <c:pt idx="2">
                  <c:v>Some (40-60%)</c:v>
                </c:pt>
                <c:pt idx="3">
                  <c:v>Few (20-40%)</c:v>
                </c:pt>
                <c:pt idx="4">
                  <c:v>Very few (1-20%)</c:v>
                </c:pt>
                <c:pt idx="5">
                  <c:v>None</c:v>
                </c:pt>
              </c:strCache>
            </c:strRef>
          </c:cat>
          <c:val>
            <c:numRef>
              <c:f>Sheet1!$B$2:$B$7</c:f>
              <c:numCache>
                <c:formatCode>0.##%</c:formatCode>
                <c:ptCount val="6"/>
                <c:pt idx="0">
                  <c:v>0.24239999000000001</c:v>
                </c:pt>
                <c:pt idx="1">
                  <c:v>0.31819999999999998</c:v>
                </c:pt>
                <c:pt idx="2">
                  <c:v>0.20830000000000001</c:v>
                </c:pt>
                <c:pt idx="3">
                  <c:v>0.1288</c:v>
                </c:pt>
                <c:pt idx="4">
                  <c:v>0.102299996</c:v>
                </c:pt>
                <c:pt idx="5">
                  <c:v>0</c:v>
                </c:pt>
              </c:numCache>
            </c:numRef>
          </c:val>
          <c:extLst>
            <c:ext xmlns:c16="http://schemas.microsoft.com/office/drawing/2014/chart" uri="{C3380CC4-5D6E-409C-BE32-E72D297353CC}">
              <c16:uniqueId val="{00000004-94A9-474C-83F4-5A66469DFC04}"/>
            </c:ext>
          </c:extLst>
        </c:ser>
        <c:dLbls>
          <c:dLblPos val="outEnd"/>
          <c:showLegendKey val="0"/>
          <c:showVal val="1"/>
          <c:showCatName val="0"/>
          <c:showSerName val="0"/>
          <c:showPercent val="0"/>
          <c:showBubbleSize val="0"/>
        </c:dLbls>
        <c:gapWidth val="100"/>
        <c:axId val="1030621904"/>
        <c:axId val="1030630184"/>
      </c:barChart>
      <c:catAx>
        <c:axId val="1030621904"/>
        <c:scaling>
          <c:orientation val="minMax"/>
        </c:scaling>
        <c:delete val="0"/>
        <c:axPos val="b"/>
        <c:numFmt formatCode="General" sourceLinked="1"/>
        <c:majorTickMark val="out"/>
        <c:minorTickMark val="none"/>
        <c:tickLblPos val="nextTo"/>
        <c:txPr>
          <a:bodyPr/>
          <a:lstStyle/>
          <a:p>
            <a:pPr>
              <a:defRPr sz="1200"/>
            </a:pPr>
            <a:endParaRPr lang="en-US"/>
          </a:p>
        </c:txPr>
        <c:crossAx val="1030630184"/>
        <c:crosses val="autoZero"/>
        <c:auto val="1"/>
        <c:lblAlgn val="ctr"/>
        <c:lblOffset val="100"/>
        <c:noMultiLvlLbl val="0"/>
      </c:catAx>
      <c:valAx>
        <c:axId val="1030630184"/>
        <c:scaling>
          <c:orientation val="minMax"/>
        </c:scaling>
        <c:delete val="0"/>
        <c:axPos val="l"/>
        <c:majorGridlines/>
        <c:numFmt formatCode="0%" sourceLinked="0"/>
        <c:majorTickMark val="out"/>
        <c:minorTickMark val="none"/>
        <c:tickLblPos val="nextTo"/>
        <c:txPr>
          <a:bodyPr/>
          <a:lstStyle/>
          <a:p>
            <a:pPr>
              <a:defRPr sz="1200"/>
            </a:pPr>
            <a:endParaRPr lang="en-US"/>
          </a:p>
        </c:txPr>
        <c:crossAx val="1030621904"/>
        <c:crosses val="autoZero"/>
        <c:crossBetween val="between"/>
      </c:valAx>
    </c:plotArea>
    <c:plotVisOnly val="1"/>
    <c:dispBlanksAs val="zero"/>
    <c:showDLblsOverMax val="1"/>
  </c:chart>
  <c:txPr>
    <a:bodyPr/>
    <a:lstStyle/>
    <a:p>
      <a:pPr>
        <a:defRPr sz="1800"/>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6595024059492561"/>
          <c:y val="5.9374999999999997E-2"/>
          <c:w val="0.53018799212598422"/>
          <c:h val="0.93125000000000002"/>
        </c:manualLayout>
      </c:layout>
      <c:barChart>
        <c:barDir val="bar"/>
        <c:grouping val="percentStacked"/>
        <c:varyColors val="1"/>
        <c:ser>
          <c:idx val="0"/>
          <c:order val="0"/>
          <c:tx>
            <c:strRef>
              <c:f>Sheet1!$B$1</c:f>
              <c:strCache>
                <c:ptCount val="1"/>
                <c:pt idx="0">
                  <c:v>Virtually all  </c:v>
                </c:pt>
              </c:strCache>
            </c:strRef>
          </c:tx>
          <c:spPr>
            <a:solidFill>
              <a:srgbClr val="8ED3F7"/>
            </a:solidFill>
          </c:spPr>
          <c:invertIfNegative val="1"/>
          <c:dLbls>
            <c:spPr>
              <a:noFill/>
              <a:ln>
                <a:noFill/>
              </a:ln>
              <a:effectLst/>
            </c:spPr>
            <c:txPr>
              <a:bodyPr/>
              <a:lstStyle/>
              <a:p>
                <a:pPr>
                  <a:defRPr sz="1000" baseline="0"/>
                </a:pPr>
                <a:endParaRPr lang="en-US"/>
              </a:p>
            </c:txPr>
            <c:dLblPos val="ctr"/>
            <c:showLegendKey val="0"/>
            <c:showVal val="1"/>
            <c:showCatName val="0"/>
            <c:showSerName val="0"/>
            <c:showPercent val="1"/>
            <c:showBubbleSize val="1"/>
            <c:showLeaderLines val="0"/>
            <c:extLst>
              <c:ext xmlns:c15="http://schemas.microsoft.com/office/drawing/2012/chart" uri="{CE6537A1-D6FC-4f65-9D91-7224C49458BB}">
                <c15:showLeaderLines val="0"/>
              </c:ext>
            </c:extLst>
          </c:dLbls>
          <c:cat>
            <c:strRef>
              <c:f>Sheet1!$A$2:$A$8</c:f>
              <c:strCache>
                <c:ptCount val="7"/>
                <c:pt idx="0">
                  <c:v>Gingivitis</c:v>
                </c:pt>
                <c:pt idx="1">
                  <c:v>Poor plaque control</c:v>
                </c:pt>
                <c:pt idx="2">
                  <c:v>Poor compliance with daily hygiene</c:v>
                </c:pt>
                <c:pt idx="3">
                  <c:v>White spots</c:v>
                </c:pt>
                <c:pt idx="4">
                  <c:v>Dietary challenges</c:v>
                </c:pt>
                <c:pt idx="5">
                  <c:v>Erosion</c:v>
                </c:pt>
                <c:pt idx="6">
                  <c:v>Cavities</c:v>
                </c:pt>
              </c:strCache>
            </c:strRef>
          </c:cat>
          <c:val>
            <c:numRef>
              <c:f>Sheet1!$B$2:$B$8</c:f>
              <c:numCache>
                <c:formatCode>0%</c:formatCode>
                <c:ptCount val="7"/>
                <c:pt idx="0">
                  <c:v>0.32950000000000002</c:v>
                </c:pt>
                <c:pt idx="1">
                  <c:v>0.21590000000000001</c:v>
                </c:pt>
                <c:pt idx="2">
                  <c:v>0.15529999999999999</c:v>
                </c:pt>
                <c:pt idx="3">
                  <c:v>6.4399999999999999E-2</c:v>
                </c:pt>
                <c:pt idx="4">
                  <c:v>5.6799999999999996E-2</c:v>
                </c:pt>
                <c:pt idx="5">
                  <c:v>1.52E-2</c:v>
                </c:pt>
                <c:pt idx="6">
                  <c:v>1.1399999999999999E-2</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0-B4BA-48BC-9522-3F7D5E6D39A6}"/>
            </c:ext>
          </c:extLst>
        </c:ser>
        <c:ser>
          <c:idx val="1"/>
          <c:order val="1"/>
          <c:tx>
            <c:strRef>
              <c:f>Sheet1!$C$1</c:f>
              <c:strCache>
                <c:ptCount val="1"/>
                <c:pt idx="0">
                  <c:v>Most  </c:v>
                </c:pt>
              </c:strCache>
            </c:strRef>
          </c:tx>
          <c:spPr>
            <a:solidFill>
              <a:srgbClr val="BFDB97"/>
            </a:solidFill>
          </c:spPr>
          <c:invertIfNegative val="1"/>
          <c:dLbls>
            <c:spPr>
              <a:noFill/>
              <a:ln>
                <a:noFill/>
              </a:ln>
              <a:effectLst/>
            </c:spPr>
            <c:txPr>
              <a:bodyPr/>
              <a:lstStyle/>
              <a:p>
                <a:pPr>
                  <a:defRPr sz="1000" baseline="0"/>
                </a:pPr>
                <a:endParaRPr lang="en-US"/>
              </a:p>
            </c:txPr>
            <c:dLblPos val="ctr"/>
            <c:showLegendKey val="0"/>
            <c:showVal val="1"/>
            <c:showCatName val="0"/>
            <c:showSerName val="0"/>
            <c:showPercent val="1"/>
            <c:showBubbleSize val="1"/>
            <c:showLeaderLines val="0"/>
            <c:extLst>
              <c:ext xmlns:c15="http://schemas.microsoft.com/office/drawing/2012/chart" uri="{CE6537A1-D6FC-4f65-9D91-7224C49458BB}">
                <c15:showLeaderLines val="0"/>
              </c:ext>
            </c:extLst>
          </c:dLbls>
          <c:cat>
            <c:strRef>
              <c:f>Sheet1!$A$2:$A$8</c:f>
              <c:strCache>
                <c:ptCount val="7"/>
                <c:pt idx="0">
                  <c:v>Gingivitis</c:v>
                </c:pt>
                <c:pt idx="1">
                  <c:v>Poor plaque control</c:v>
                </c:pt>
                <c:pt idx="2">
                  <c:v>Poor compliance with daily hygiene</c:v>
                </c:pt>
                <c:pt idx="3">
                  <c:v>White spots</c:v>
                </c:pt>
                <c:pt idx="4">
                  <c:v>Dietary challenges</c:v>
                </c:pt>
                <c:pt idx="5">
                  <c:v>Erosion</c:v>
                </c:pt>
                <c:pt idx="6">
                  <c:v>Cavities</c:v>
                </c:pt>
              </c:strCache>
            </c:strRef>
          </c:cat>
          <c:val>
            <c:numRef>
              <c:f>Sheet1!$C$2:$C$8</c:f>
              <c:numCache>
                <c:formatCode>0%</c:formatCode>
                <c:ptCount val="7"/>
                <c:pt idx="0">
                  <c:v>0.39770000000000005</c:v>
                </c:pt>
                <c:pt idx="1">
                  <c:v>0.45079999999999998</c:v>
                </c:pt>
                <c:pt idx="2">
                  <c:v>0.3674</c:v>
                </c:pt>
                <c:pt idx="3">
                  <c:v>0.20449999999999999</c:v>
                </c:pt>
                <c:pt idx="4">
                  <c:v>0.15909999999999999</c:v>
                </c:pt>
                <c:pt idx="5">
                  <c:v>7.9500000000000001E-2</c:v>
                </c:pt>
                <c:pt idx="6">
                  <c:v>8.7100000000000011E-2</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1-B4BA-48BC-9522-3F7D5E6D39A6}"/>
            </c:ext>
          </c:extLst>
        </c:ser>
        <c:ser>
          <c:idx val="2"/>
          <c:order val="2"/>
          <c:tx>
            <c:strRef>
              <c:f>Sheet1!$D$1</c:f>
              <c:strCache>
                <c:ptCount val="1"/>
                <c:pt idx="0">
                  <c:v>Some  </c:v>
                </c:pt>
              </c:strCache>
            </c:strRef>
          </c:tx>
          <c:spPr>
            <a:solidFill>
              <a:srgbClr val="D6C876"/>
            </a:solidFill>
          </c:spPr>
          <c:invertIfNegative val="1"/>
          <c:dLbls>
            <c:spPr>
              <a:noFill/>
              <a:ln>
                <a:noFill/>
              </a:ln>
              <a:effectLst/>
            </c:spPr>
            <c:txPr>
              <a:bodyPr/>
              <a:lstStyle/>
              <a:p>
                <a:pPr>
                  <a:defRPr sz="1000" baseline="0"/>
                </a:pPr>
                <a:endParaRPr lang="en-US"/>
              </a:p>
            </c:txPr>
            <c:dLblPos val="ctr"/>
            <c:showLegendKey val="0"/>
            <c:showVal val="1"/>
            <c:showCatName val="0"/>
            <c:showSerName val="0"/>
            <c:showPercent val="1"/>
            <c:showBubbleSize val="1"/>
            <c:showLeaderLines val="0"/>
            <c:extLst>
              <c:ext xmlns:c15="http://schemas.microsoft.com/office/drawing/2012/chart" uri="{CE6537A1-D6FC-4f65-9D91-7224C49458BB}">
                <c15:showLeaderLines val="0"/>
              </c:ext>
            </c:extLst>
          </c:dLbls>
          <c:cat>
            <c:strRef>
              <c:f>Sheet1!$A$2:$A$8</c:f>
              <c:strCache>
                <c:ptCount val="7"/>
                <c:pt idx="0">
                  <c:v>Gingivitis</c:v>
                </c:pt>
                <c:pt idx="1">
                  <c:v>Poor plaque control</c:v>
                </c:pt>
                <c:pt idx="2">
                  <c:v>Poor compliance with daily hygiene</c:v>
                </c:pt>
                <c:pt idx="3">
                  <c:v>White spots</c:v>
                </c:pt>
                <c:pt idx="4">
                  <c:v>Dietary challenges</c:v>
                </c:pt>
                <c:pt idx="5">
                  <c:v>Erosion</c:v>
                </c:pt>
                <c:pt idx="6">
                  <c:v>Cavities</c:v>
                </c:pt>
              </c:strCache>
            </c:strRef>
          </c:cat>
          <c:val>
            <c:numRef>
              <c:f>Sheet1!$D$2:$D$8</c:f>
              <c:numCache>
                <c:formatCode>0%</c:formatCode>
                <c:ptCount val="7"/>
                <c:pt idx="0">
                  <c:v>0.20079999999999998</c:v>
                </c:pt>
                <c:pt idx="1">
                  <c:v>0.25379999999999997</c:v>
                </c:pt>
                <c:pt idx="2">
                  <c:v>0.31819999999999998</c:v>
                </c:pt>
                <c:pt idx="3">
                  <c:v>0.39770000000000005</c:v>
                </c:pt>
                <c:pt idx="4">
                  <c:v>0.32200000000000001</c:v>
                </c:pt>
                <c:pt idx="5">
                  <c:v>0.20079999999999998</c:v>
                </c:pt>
                <c:pt idx="6">
                  <c:v>0.31819999999999998</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2-B4BA-48BC-9522-3F7D5E6D39A6}"/>
            </c:ext>
          </c:extLst>
        </c:ser>
        <c:ser>
          <c:idx val="3"/>
          <c:order val="3"/>
          <c:tx>
            <c:strRef>
              <c:f>Sheet1!$E$1</c:f>
              <c:strCache>
                <c:ptCount val="1"/>
                <c:pt idx="0">
                  <c:v>Few  </c:v>
                </c:pt>
              </c:strCache>
            </c:strRef>
          </c:tx>
          <c:spPr>
            <a:solidFill>
              <a:srgbClr val="C7C3AD"/>
            </a:solidFill>
          </c:spPr>
          <c:invertIfNegative val="1"/>
          <c:dLbls>
            <c:spPr>
              <a:noFill/>
              <a:ln>
                <a:noFill/>
              </a:ln>
              <a:effectLst/>
            </c:spPr>
            <c:txPr>
              <a:bodyPr/>
              <a:lstStyle/>
              <a:p>
                <a:pPr>
                  <a:defRPr sz="1000" baseline="0"/>
                </a:pPr>
                <a:endParaRPr lang="en-US"/>
              </a:p>
            </c:txPr>
            <c:dLblPos val="ctr"/>
            <c:showLegendKey val="0"/>
            <c:showVal val="1"/>
            <c:showCatName val="0"/>
            <c:showSerName val="0"/>
            <c:showPercent val="1"/>
            <c:showBubbleSize val="1"/>
            <c:showLeaderLines val="0"/>
            <c:extLst>
              <c:ext xmlns:c15="http://schemas.microsoft.com/office/drawing/2012/chart" uri="{CE6537A1-D6FC-4f65-9D91-7224C49458BB}">
                <c15:showLeaderLines val="0"/>
              </c:ext>
            </c:extLst>
          </c:dLbls>
          <c:cat>
            <c:strRef>
              <c:f>Sheet1!$A$2:$A$8</c:f>
              <c:strCache>
                <c:ptCount val="7"/>
                <c:pt idx="0">
                  <c:v>Gingivitis</c:v>
                </c:pt>
                <c:pt idx="1">
                  <c:v>Poor plaque control</c:v>
                </c:pt>
                <c:pt idx="2">
                  <c:v>Poor compliance with daily hygiene</c:v>
                </c:pt>
                <c:pt idx="3">
                  <c:v>White spots</c:v>
                </c:pt>
                <c:pt idx="4">
                  <c:v>Dietary challenges</c:v>
                </c:pt>
                <c:pt idx="5">
                  <c:v>Erosion</c:v>
                </c:pt>
                <c:pt idx="6">
                  <c:v>Cavities</c:v>
                </c:pt>
              </c:strCache>
            </c:strRef>
          </c:cat>
          <c:val>
            <c:numRef>
              <c:f>Sheet1!$E$2:$E$8</c:f>
              <c:numCache>
                <c:formatCode>0%</c:formatCode>
                <c:ptCount val="7"/>
                <c:pt idx="0">
                  <c:v>7.2000000000000008E-2</c:v>
                </c:pt>
                <c:pt idx="1">
                  <c:v>7.5800000000000006E-2</c:v>
                </c:pt>
                <c:pt idx="2">
                  <c:v>0.1439</c:v>
                </c:pt>
                <c:pt idx="3">
                  <c:v>0.2273</c:v>
                </c:pt>
                <c:pt idx="4">
                  <c:v>0.29920000000000002</c:v>
                </c:pt>
                <c:pt idx="5">
                  <c:v>0.35609999999999997</c:v>
                </c:pt>
                <c:pt idx="6">
                  <c:v>0.43560000000000004</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3-B4BA-48BC-9522-3F7D5E6D39A6}"/>
            </c:ext>
          </c:extLst>
        </c:ser>
        <c:ser>
          <c:idx val="4"/>
          <c:order val="4"/>
          <c:tx>
            <c:strRef>
              <c:f>Sheet1!$F$1</c:f>
              <c:strCache>
                <c:ptCount val="1"/>
                <c:pt idx="0">
                  <c:v>Virtually none  </c:v>
                </c:pt>
              </c:strCache>
            </c:strRef>
          </c:tx>
          <c:spPr>
            <a:solidFill>
              <a:srgbClr val="D98A8A"/>
            </a:solidFill>
          </c:spPr>
          <c:invertIfNegative val="1"/>
          <c:dLbls>
            <c:spPr>
              <a:noFill/>
              <a:ln>
                <a:noFill/>
              </a:ln>
              <a:effectLst/>
            </c:spPr>
            <c:txPr>
              <a:bodyPr/>
              <a:lstStyle/>
              <a:p>
                <a:pPr>
                  <a:defRPr sz="1000" baseline="0"/>
                </a:pPr>
                <a:endParaRPr lang="en-US"/>
              </a:p>
            </c:txPr>
            <c:dLblPos val="ctr"/>
            <c:showLegendKey val="0"/>
            <c:showVal val="1"/>
            <c:showCatName val="0"/>
            <c:showSerName val="0"/>
            <c:showPercent val="1"/>
            <c:showBubbleSize val="1"/>
            <c:showLeaderLines val="0"/>
            <c:extLst>
              <c:ext xmlns:c15="http://schemas.microsoft.com/office/drawing/2012/chart" uri="{CE6537A1-D6FC-4f65-9D91-7224C49458BB}">
                <c15:showLeaderLines val="0"/>
              </c:ext>
            </c:extLst>
          </c:dLbls>
          <c:cat>
            <c:strRef>
              <c:f>Sheet1!$A$2:$A$8</c:f>
              <c:strCache>
                <c:ptCount val="7"/>
                <c:pt idx="0">
                  <c:v>Gingivitis</c:v>
                </c:pt>
                <c:pt idx="1">
                  <c:v>Poor plaque control</c:v>
                </c:pt>
                <c:pt idx="2">
                  <c:v>Poor compliance with daily hygiene</c:v>
                </c:pt>
                <c:pt idx="3">
                  <c:v>White spots</c:v>
                </c:pt>
                <c:pt idx="4">
                  <c:v>Dietary challenges</c:v>
                </c:pt>
                <c:pt idx="5">
                  <c:v>Erosion</c:v>
                </c:pt>
                <c:pt idx="6">
                  <c:v>Cavities</c:v>
                </c:pt>
              </c:strCache>
            </c:strRef>
          </c:cat>
          <c:val>
            <c:numRef>
              <c:f>Sheet1!$F$2:$F$8</c:f>
              <c:numCache>
                <c:formatCode>0%</c:formatCode>
                <c:ptCount val="7"/>
                <c:pt idx="0">
                  <c:v>0</c:v>
                </c:pt>
                <c:pt idx="1">
                  <c:v>3.8E-3</c:v>
                </c:pt>
                <c:pt idx="2">
                  <c:v>1.52E-2</c:v>
                </c:pt>
                <c:pt idx="3">
                  <c:v>0.1061</c:v>
                </c:pt>
                <c:pt idx="4">
                  <c:v>0.16289999999999999</c:v>
                </c:pt>
                <c:pt idx="5">
                  <c:v>0.34850000000000003</c:v>
                </c:pt>
                <c:pt idx="6">
                  <c:v>0.1477</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4-B4BA-48BC-9522-3F7D5E6D39A6}"/>
            </c:ext>
          </c:extLst>
        </c:ser>
        <c:dLbls>
          <c:showLegendKey val="0"/>
          <c:showVal val="0"/>
          <c:showCatName val="0"/>
          <c:showSerName val="0"/>
          <c:showPercent val="0"/>
          <c:showBubbleSize val="0"/>
        </c:dLbls>
        <c:gapWidth val="150"/>
        <c:overlap val="100"/>
        <c:axId val="107869696"/>
        <c:axId val="107871232"/>
      </c:barChart>
      <c:catAx>
        <c:axId val="107869696"/>
        <c:scaling>
          <c:orientation val="maxMin"/>
        </c:scaling>
        <c:delete val="0"/>
        <c:axPos val="l"/>
        <c:majorGridlines/>
        <c:numFmt formatCode="General" sourceLinked="0"/>
        <c:majorTickMark val="out"/>
        <c:minorTickMark val="none"/>
        <c:tickLblPos val="nextTo"/>
        <c:txPr>
          <a:bodyPr/>
          <a:lstStyle/>
          <a:p>
            <a:pPr>
              <a:defRPr sz="1400" baseline="0">
                <a:latin typeface="Calibri" pitchFamily="34" charset="0"/>
              </a:defRPr>
            </a:pPr>
            <a:endParaRPr lang="en-US"/>
          </a:p>
        </c:txPr>
        <c:crossAx val="107871232"/>
        <c:crosses val="autoZero"/>
        <c:auto val="1"/>
        <c:lblAlgn val="ctr"/>
        <c:lblOffset val="100"/>
        <c:noMultiLvlLbl val="1"/>
      </c:catAx>
      <c:valAx>
        <c:axId val="107871232"/>
        <c:scaling>
          <c:orientation val="minMax"/>
        </c:scaling>
        <c:delete val="1"/>
        <c:axPos val="t"/>
        <c:numFmt formatCode="0%" sourceLinked="1"/>
        <c:majorTickMark val="cross"/>
        <c:minorTickMark val="cross"/>
        <c:tickLblPos val="none"/>
        <c:crossAx val="107869696"/>
        <c:crosses val="autoZero"/>
        <c:crossBetween val="between"/>
      </c:valAx>
    </c:plotArea>
    <c:legend>
      <c:legendPos val="r"/>
      <c:overlay val="0"/>
      <c:txPr>
        <a:bodyPr/>
        <a:lstStyle/>
        <a:p>
          <a:pPr>
            <a:defRPr sz="1400" baseline="0">
              <a:latin typeface="Calibri" pitchFamily="34" charset="0"/>
            </a:defRPr>
          </a:pPr>
          <a:endParaRPr lang="en-US"/>
        </a:p>
      </c:txPr>
    </c:legend>
    <c:plotVisOnly val="1"/>
    <c:dispBlanksAs val="zero"/>
    <c:showDLblsOverMax val="1"/>
  </c:chart>
  <c:txPr>
    <a:bodyPr/>
    <a:lstStyle/>
    <a:p>
      <a:pPr>
        <a:defRPr sz="1800"/>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1"/>
        <c:ser>
          <c:idx val="0"/>
          <c:order val="0"/>
          <c:tx>
            <c:strRef>
              <c:f>Sheet1!$B$1</c:f>
              <c:strCache>
                <c:ptCount val="1"/>
                <c:pt idx="0">
                  <c:v>Total</c:v>
                </c:pt>
              </c:strCache>
            </c:strRef>
          </c:tx>
          <c:spPr>
            <a:solidFill>
              <a:srgbClr val="8ED3F7"/>
            </a:solidFill>
          </c:spPr>
          <c:invertIfNegative val="1"/>
          <c:dPt>
            <c:idx val="2"/>
            <c:invertIfNegative val="1"/>
            <c:bubble3D val="0"/>
            <c:spPr>
              <a:solidFill>
                <a:srgbClr val="75B2D2"/>
              </a:solidFill>
            </c:spPr>
            <c:extLst>
              <c:ext xmlns:c16="http://schemas.microsoft.com/office/drawing/2014/chart" uri="{C3380CC4-5D6E-409C-BE32-E72D297353CC}">
                <c16:uniqueId val="{00000001-D75F-4710-B1BD-B7E5A96D85AA}"/>
              </c:ext>
            </c:extLst>
          </c:dPt>
          <c:dPt>
            <c:idx val="13"/>
            <c:invertIfNegative val="1"/>
            <c:bubble3D val="0"/>
            <c:spPr>
              <a:solidFill>
                <a:srgbClr val="BACAD4"/>
              </a:solidFill>
            </c:spPr>
            <c:extLst>
              <c:ext xmlns:c16="http://schemas.microsoft.com/office/drawing/2014/chart" uri="{C3380CC4-5D6E-409C-BE32-E72D297353CC}">
                <c16:uniqueId val="{00000003-D75F-4710-B1BD-B7E5A96D85AA}"/>
              </c:ext>
            </c:extLst>
          </c:dPt>
          <c:dLbls>
            <c:numFmt formatCode="0.0%" sourceLinked="0"/>
            <c:spPr>
              <a:noFill/>
              <a:ln>
                <a:noFill/>
              </a:ln>
              <a:effectLst/>
            </c:spPr>
            <c:txPr>
              <a:bodyPr/>
              <a:lstStyle/>
              <a:p>
                <a:pPr>
                  <a:defRPr sz="1100" baseline="0"/>
                </a:pPr>
                <a:endParaRPr lang="en-US"/>
              </a:p>
            </c:txPr>
            <c:dLblPos val="outEnd"/>
            <c:showLegendKey val="0"/>
            <c:showVal val="1"/>
            <c:showCatName val="0"/>
            <c:showSerName val="0"/>
            <c:showPercent val="1"/>
            <c:showBubbleSize val="1"/>
            <c:showLeaderLines val="0"/>
            <c:extLst>
              <c:ext xmlns:c15="http://schemas.microsoft.com/office/drawing/2012/chart" uri="{CE6537A1-D6FC-4f65-9D91-7224C49458BB}">
                <c15:showLeaderLines val="0"/>
              </c:ext>
            </c:extLst>
          </c:dLbls>
          <c:cat>
            <c:strRef>
              <c:f>Sheet1!$A$2:$A$16</c:f>
              <c:strCache>
                <c:ptCount val="15"/>
                <c:pt idx="0">
                  <c:v>Interdental brushes</c:v>
                </c:pt>
                <c:pt idx="1">
                  <c:v>Electric toothbrush</c:v>
                </c:pt>
                <c:pt idx="2">
                  <c:v>Dental floss (including specialized floss)</c:v>
                </c:pt>
                <c:pt idx="3">
                  <c:v>High fluoride toothpaste</c:v>
                </c:pt>
                <c:pt idx="4">
                  <c:v>Fluoride rinse</c:v>
                </c:pt>
                <c:pt idx="5">
                  <c:v>Irrigator</c:v>
                </c:pt>
                <c:pt idx="6">
                  <c:v>Specialized manual toothbrush</c:v>
                </c:pt>
                <c:pt idx="7">
                  <c:v>Specialized electric toothbrush head</c:v>
                </c:pt>
                <c:pt idx="8">
                  <c:v>Floss picks</c:v>
                </c:pt>
                <c:pt idx="9">
                  <c:v>Manual toothbrush</c:v>
                </c:pt>
                <c:pt idx="10">
                  <c:v>Anti-microbial rinse</c:v>
                </c:pt>
                <c:pt idx="11">
                  <c:v>Anti-microbial toothpaste</c:v>
                </c:pt>
                <c:pt idx="12">
                  <c:v>Anti-erosion toothpaste</c:v>
                </c:pt>
                <c:pt idx="13">
                  <c:v>Other, please specify</c:v>
                </c:pt>
                <c:pt idx="14">
                  <c:v>None, I don’t recommend any products</c:v>
                </c:pt>
              </c:strCache>
            </c:strRef>
          </c:cat>
          <c:val>
            <c:numRef>
              <c:f>Sheet1!$B$2:$B$16</c:f>
              <c:numCache>
                <c:formatCode>0%</c:formatCode>
                <c:ptCount val="15"/>
                <c:pt idx="0">
                  <c:v>0.83329999999999993</c:v>
                </c:pt>
                <c:pt idx="1">
                  <c:v>0.69319999999999993</c:v>
                </c:pt>
                <c:pt idx="2">
                  <c:v>0.58329999999999993</c:v>
                </c:pt>
                <c:pt idx="3">
                  <c:v>0.54549999999999998</c:v>
                </c:pt>
                <c:pt idx="4">
                  <c:v>0.47729999999999995</c:v>
                </c:pt>
                <c:pt idx="5">
                  <c:v>0.43180000000000002</c:v>
                </c:pt>
                <c:pt idx="6">
                  <c:v>0.33710000000000001</c:v>
                </c:pt>
                <c:pt idx="7">
                  <c:v>0.32950000000000002</c:v>
                </c:pt>
                <c:pt idx="8">
                  <c:v>0.31440000000000001</c:v>
                </c:pt>
                <c:pt idx="9">
                  <c:v>0.31059999999999999</c:v>
                </c:pt>
                <c:pt idx="10">
                  <c:v>0.19699999999999998</c:v>
                </c:pt>
                <c:pt idx="11">
                  <c:v>0.18940000000000001</c:v>
                </c:pt>
                <c:pt idx="12">
                  <c:v>0.18179999999999999</c:v>
                </c:pt>
                <c:pt idx="13">
                  <c:v>4.5499999999999999E-2</c:v>
                </c:pt>
                <c:pt idx="14">
                  <c:v>0</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4-D75F-4710-B1BD-B7E5A96D85AA}"/>
            </c:ext>
          </c:extLst>
        </c:ser>
        <c:dLbls>
          <c:dLblPos val="outEnd"/>
          <c:showLegendKey val="1"/>
          <c:showVal val="1"/>
          <c:showCatName val="1"/>
          <c:showSerName val="1"/>
          <c:showPercent val="1"/>
          <c:showBubbleSize val="1"/>
        </c:dLbls>
        <c:gapWidth val="150"/>
        <c:axId val="102364672"/>
        <c:axId val="102366208"/>
      </c:barChart>
      <c:catAx>
        <c:axId val="102364672"/>
        <c:scaling>
          <c:orientation val="maxMin"/>
        </c:scaling>
        <c:delete val="0"/>
        <c:axPos val="l"/>
        <c:majorGridlines/>
        <c:numFmt formatCode="General" sourceLinked="0"/>
        <c:majorTickMark val="out"/>
        <c:minorTickMark val="none"/>
        <c:tickLblPos val="nextTo"/>
        <c:txPr>
          <a:bodyPr/>
          <a:lstStyle/>
          <a:p>
            <a:pPr>
              <a:defRPr sz="1600" baseline="0">
                <a:latin typeface="Calibri" pitchFamily="34" charset="0"/>
              </a:defRPr>
            </a:pPr>
            <a:endParaRPr lang="en-US"/>
          </a:p>
        </c:txPr>
        <c:crossAx val="102366208"/>
        <c:crosses val="autoZero"/>
        <c:auto val="1"/>
        <c:lblAlgn val="ctr"/>
        <c:lblOffset val="100"/>
        <c:noMultiLvlLbl val="1"/>
      </c:catAx>
      <c:valAx>
        <c:axId val="102366208"/>
        <c:scaling>
          <c:orientation val="minMax"/>
        </c:scaling>
        <c:delete val="1"/>
        <c:axPos val="t"/>
        <c:numFmt formatCode="0%" sourceLinked="1"/>
        <c:majorTickMark val="cross"/>
        <c:minorTickMark val="cross"/>
        <c:tickLblPos val="none"/>
        <c:crossAx val="102364672"/>
        <c:crosses val="autoZero"/>
        <c:crossBetween val="between"/>
      </c:valAx>
    </c:plotArea>
    <c:plotVisOnly val="1"/>
    <c:dispBlanksAs val="zero"/>
    <c:showDLblsOverMax val="1"/>
  </c:chart>
  <c:txPr>
    <a:bodyPr/>
    <a:lstStyle/>
    <a:p>
      <a:pPr>
        <a:defRPr sz="1800"/>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Total</c:v>
                </c:pt>
              </c:strCache>
            </c:strRef>
          </c:tx>
          <c:spPr>
            <a:solidFill>
              <a:srgbClr val="8ED3F7"/>
            </a:solidFill>
            <a:ln w="28575">
              <a:solidFill>
                <a:srgbClr val="FFFFFF"/>
              </a:solidFill>
            </a:ln>
          </c:spPr>
          <c:invertIfNegative val="0"/>
          <c:dPt>
            <c:idx val="0"/>
            <c:invertIfNegative val="0"/>
            <c:bubble3D val="0"/>
            <c:spPr>
              <a:solidFill>
                <a:srgbClr val="BACAD4"/>
              </a:solidFill>
              <a:ln w="28575">
                <a:solidFill>
                  <a:srgbClr val="FFFFFF"/>
                </a:solidFill>
              </a:ln>
            </c:spPr>
            <c:extLst>
              <c:ext xmlns:c16="http://schemas.microsoft.com/office/drawing/2014/chart" uri="{C3380CC4-5D6E-409C-BE32-E72D297353CC}">
                <c16:uniqueId val="{00000001-80E7-4D1D-AB77-F0AE624816B6}"/>
              </c:ext>
            </c:extLst>
          </c:dPt>
          <c:dPt>
            <c:idx val="2"/>
            <c:invertIfNegative val="0"/>
            <c:bubble3D val="0"/>
            <c:spPr>
              <a:solidFill>
                <a:srgbClr val="75B2D2"/>
              </a:solidFill>
              <a:ln w="28575">
                <a:solidFill>
                  <a:srgbClr val="FFFFFF"/>
                </a:solidFill>
              </a:ln>
            </c:spPr>
            <c:extLst>
              <c:ext xmlns:c16="http://schemas.microsoft.com/office/drawing/2014/chart" uri="{C3380CC4-5D6E-409C-BE32-E72D297353CC}">
                <c16:uniqueId val="{00000003-80E7-4D1D-AB77-F0AE624816B6}"/>
              </c:ext>
            </c:extLst>
          </c:dPt>
          <c:dLbls>
            <c:numFmt formatCode="0%" sourceLinked="0"/>
            <c:spPr>
              <a:noFill/>
              <a:ln>
                <a:noFill/>
              </a:ln>
              <a:effectLst/>
            </c:spPr>
            <c:txPr>
              <a:bodyPr/>
              <a:lstStyle/>
              <a:p>
                <a:pPr>
                  <a:defRPr sz="16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All or virtually all (80 to 100%)</c:v>
                </c:pt>
                <c:pt idx="1">
                  <c:v>Most (60-80%)</c:v>
                </c:pt>
                <c:pt idx="2">
                  <c:v>Some (40-60%)</c:v>
                </c:pt>
                <c:pt idx="3">
                  <c:v>Few (20-40%)</c:v>
                </c:pt>
                <c:pt idx="4">
                  <c:v>Very few (1-20%)</c:v>
                </c:pt>
                <c:pt idx="5">
                  <c:v>None</c:v>
                </c:pt>
              </c:strCache>
            </c:strRef>
          </c:cat>
          <c:val>
            <c:numRef>
              <c:f>Sheet1!$B$2:$B$7</c:f>
              <c:numCache>
                <c:formatCode>0.##%</c:formatCode>
                <c:ptCount val="6"/>
                <c:pt idx="0">
                  <c:v>4.5500002999999997E-2</c:v>
                </c:pt>
                <c:pt idx="1">
                  <c:v>0.21209997999999999</c:v>
                </c:pt>
                <c:pt idx="2">
                  <c:v>0.29920000000000002</c:v>
                </c:pt>
                <c:pt idx="3">
                  <c:v>0.22729999000000001</c:v>
                </c:pt>
                <c:pt idx="4">
                  <c:v>0.15909999999999999</c:v>
                </c:pt>
                <c:pt idx="5">
                  <c:v>5.6799996999999998E-2</c:v>
                </c:pt>
              </c:numCache>
            </c:numRef>
          </c:val>
          <c:extLst>
            <c:ext xmlns:c16="http://schemas.microsoft.com/office/drawing/2014/chart" uri="{C3380CC4-5D6E-409C-BE32-E72D297353CC}">
              <c16:uniqueId val="{00000004-80E7-4D1D-AB77-F0AE624816B6}"/>
            </c:ext>
          </c:extLst>
        </c:ser>
        <c:dLbls>
          <c:dLblPos val="outEnd"/>
          <c:showLegendKey val="0"/>
          <c:showVal val="1"/>
          <c:showCatName val="0"/>
          <c:showSerName val="0"/>
          <c:showPercent val="0"/>
          <c:showBubbleSize val="0"/>
        </c:dLbls>
        <c:gapWidth val="100"/>
        <c:axId val="1026112688"/>
        <c:axId val="1026109808"/>
      </c:barChart>
      <c:catAx>
        <c:axId val="1026112688"/>
        <c:scaling>
          <c:orientation val="minMax"/>
        </c:scaling>
        <c:delete val="0"/>
        <c:axPos val="b"/>
        <c:numFmt formatCode="General" sourceLinked="1"/>
        <c:majorTickMark val="out"/>
        <c:minorTickMark val="none"/>
        <c:tickLblPos val="nextTo"/>
        <c:txPr>
          <a:bodyPr/>
          <a:lstStyle/>
          <a:p>
            <a:pPr>
              <a:defRPr sz="1600"/>
            </a:pPr>
            <a:endParaRPr lang="en-US"/>
          </a:p>
        </c:txPr>
        <c:crossAx val="1026109808"/>
        <c:crosses val="autoZero"/>
        <c:auto val="1"/>
        <c:lblAlgn val="ctr"/>
        <c:lblOffset val="100"/>
        <c:noMultiLvlLbl val="0"/>
      </c:catAx>
      <c:valAx>
        <c:axId val="1026109808"/>
        <c:scaling>
          <c:orientation val="minMax"/>
        </c:scaling>
        <c:delete val="0"/>
        <c:axPos val="l"/>
        <c:majorGridlines/>
        <c:numFmt formatCode="0.##%" sourceLinked="1"/>
        <c:majorTickMark val="out"/>
        <c:minorTickMark val="none"/>
        <c:tickLblPos val="nextTo"/>
        <c:txPr>
          <a:bodyPr/>
          <a:lstStyle/>
          <a:p>
            <a:pPr>
              <a:defRPr sz="1600"/>
            </a:pPr>
            <a:endParaRPr lang="en-US"/>
          </a:p>
        </c:txPr>
        <c:crossAx val="1026112688"/>
        <c:crosses val="autoZero"/>
        <c:crossBetween val="between"/>
      </c:valAx>
    </c:plotArea>
    <c:plotVisOnly val="1"/>
    <c:dispBlanksAs val="zero"/>
    <c:showDLblsOverMax val="1"/>
  </c:chart>
  <c:txPr>
    <a:bodyPr/>
    <a:lstStyle/>
    <a:p>
      <a:pPr>
        <a:defRPr sz="20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percentStacked"/>
        <c:varyColors val="1"/>
        <c:ser>
          <c:idx val="0"/>
          <c:order val="0"/>
          <c:tx>
            <c:strRef>
              <c:f>Sheet1!$B$1</c:f>
              <c:strCache>
                <c:ptCount val="1"/>
                <c:pt idx="0">
                  <c:v>Virtually all </c:v>
                </c:pt>
              </c:strCache>
            </c:strRef>
          </c:tx>
          <c:spPr>
            <a:solidFill>
              <a:srgbClr val="8ED3F7"/>
            </a:solidFill>
          </c:spPr>
          <c:invertIfNegative val="1"/>
          <c:dLbls>
            <c:spPr>
              <a:noFill/>
              <a:ln>
                <a:noFill/>
              </a:ln>
              <a:effectLst/>
            </c:spPr>
            <c:dLblPos val="ctr"/>
            <c:showLegendKey val="0"/>
            <c:showVal val="1"/>
            <c:showCatName val="0"/>
            <c:showSerName val="0"/>
            <c:showPercent val="1"/>
            <c:showBubbleSize val="1"/>
            <c:showLeaderLines val="0"/>
            <c:extLst>
              <c:ext xmlns:c15="http://schemas.microsoft.com/office/drawing/2012/chart" uri="{CE6537A1-D6FC-4f65-9D91-7224C49458BB}">
                <c15:showLeaderLines val="0"/>
              </c:ext>
            </c:extLst>
          </c:dLbls>
          <c:cat>
            <c:strRef>
              <c:f>Sheet1!$A$2:$A$8</c:f>
              <c:strCache>
                <c:ptCount val="7"/>
                <c:pt idx="0">
                  <c:v>Gingivitis</c:v>
                </c:pt>
                <c:pt idx="1">
                  <c:v>Poor plaque control</c:v>
                </c:pt>
                <c:pt idx="2">
                  <c:v>Poor compliance with daily hygiene</c:v>
                </c:pt>
                <c:pt idx="3">
                  <c:v>Dietary challenges</c:v>
                </c:pt>
                <c:pt idx="4">
                  <c:v>White spots</c:v>
                </c:pt>
                <c:pt idx="5">
                  <c:v>Erosion</c:v>
                </c:pt>
                <c:pt idx="6">
                  <c:v>Cavities</c:v>
                </c:pt>
              </c:strCache>
            </c:strRef>
          </c:cat>
          <c:val>
            <c:numRef>
              <c:f>Sheet1!$B$2:$B$8</c:f>
              <c:numCache>
                <c:formatCode>0%</c:formatCode>
                <c:ptCount val="7"/>
                <c:pt idx="0">
                  <c:v>5.2199999999999996E-2</c:v>
                </c:pt>
                <c:pt idx="1">
                  <c:v>2.0099999999999996E-2</c:v>
                </c:pt>
                <c:pt idx="2">
                  <c:v>2.0099999999999996E-2</c:v>
                </c:pt>
                <c:pt idx="3">
                  <c:v>2.0099999999999996E-2</c:v>
                </c:pt>
                <c:pt idx="4">
                  <c:v>1.61E-2</c:v>
                </c:pt>
                <c:pt idx="5">
                  <c:v>1.2E-2</c:v>
                </c:pt>
                <c:pt idx="6">
                  <c:v>1.2E-2</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0-B8D5-4A9D-9F55-67865876D7E7}"/>
            </c:ext>
          </c:extLst>
        </c:ser>
        <c:ser>
          <c:idx val="1"/>
          <c:order val="1"/>
          <c:tx>
            <c:strRef>
              <c:f>Sheet1!$C$1</c:f>
              <c:strCache>
                <c:ptCount val="1"/>
                <c:pt idx="0">
                  <c:v>Most </c:v>
                </c:pt>
              </c:strCache>
            </c:strRef>
          </c:tx>
          <c:spPr>
            <a:solidFill>
              <a:srgbClr val="BFDB97"/>
            </a:solidFill>
          </c:spPr>
          <c:invertIfNegative val="1"/>
          <c:dLbls>
            <c:spPr>
              <a:noFill/>
              <a:ln>
                <a:noFill/>
              </a:ln>
              <a:effectLst/>
            </c:spPr>
            <c:dLblPos val="ctr"/>
            <c:showLegendKey val="0"/>
            <c:showVal val="1"/>
            <c:showCatName val="0"/>
            <c:showSerName val="0"/>
            <c:showPercent val="1"/>
            <c:showBubbleSize val="1"/>
            <c:showLeaderLines val="0"/>
            <c:extLst>
              <c:ext xmlns:c15="http://schemas.microsoft.com/office/drawing/2012/chart" uri="{CE6537A1-D6FC-4f65-9D91-7224C49458BB}">
                <c15:showLeaderLines val="0"/>
              </c:ext>
            </c:extLst>
          </c:dLbls>
          <c:cat>
            <c:strRef>
              <c:f>Sheet1!$A$2:$A$8</c:f>
              <c:strCache>
                <c:ptCount val="7"/>
                <c:pt idx="0">
                  <c:v>Gingivitis</c:v>
                </c:pt>
                <c:pt idx="1">
                  <c:v>Poor plaque control</c:v>
                </c:pt>
                <c:pt idx="2">
                  <c:v>Poor compliance with daily hygiene</c:v>
                </c:pt>
                <c:pt idx="3">
                  <c:v>Dietary challenges</c:v>
                </c:pt>
                <c:pt idx="4">
                  <c:v>White spots</c:v>
                </c:pt>
                <c:pt idx="5">
                  <c:v>Erosion</c:v>
                </c:pt>
                <c:pt idx="6">
                  <c:v>Cavities</c:v>
                </c:pt>
              </c:strCache>
            </c:strRef>
          </c:cat>
          <c:val>
            <c:numRef>
              <c:f>Sheet1!$C$2:$C$8</c:f>
              <c:numCache>
                <c:formatCode>0%</c:formatCode>
                <c:ptCount val="7"/>
                <c:pt idx="0">
                  <c:v>0.10039999999999999</c:v>
                </c:pt>
                <c:pt idx="1">
                  <c:v>9.2399999999999996E-2</c:v>
                </c:pt>
                <c:pt idx="2">
                  <c:v>8.43E-2</c:v>
                </c:pt>
                <c:pt idx="3">
                  <c:v>8.0299999999999996E-2</c:v>
                </c:pt>
                <c:pt idx="4">
                  <c:v>2.81E-2</c:v>
                </c:pt>
                <c:pt idx="5">
                  <c:v>2.0099999999999996E-2</c:v>
                </c:pt>
                <c:pt idx="6">
                  <c:v>2.41E-2</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1-B8D5-4A9D-9F55-67865876D7E7}"/>
            </c:ext>
          </c:extLst>
        </c:ser>
        <c:ser>
          <c:idx val="2"/>
          <c:order val="2"/>
          <c:tx>
            <c:strRef>
              <c:f>Sheet1!$D$1</c:f>
              <c:strCache>
                <c:ptCount val="1"/>
                <c:pt idx="0">
                  <c:v>Some </c:v>
                </c:pt>
              </c:strCache>
            </c:strRef>
          </c:tx>
          <c:spPr>
            <a:solidFill>
              <a:srgbClr val="D6C876"/>
            </a:solidFill>
          </c:spPr>
          <c:invertIfNegative val="1"/>
          <c:dLbls>
            <c:spPr>
              <a:noFill/>
              <a:ln>
                <a:noFill/>
              </a:ln>
              <a:effectLst/>
            </c:spPr>
            <c:dLblPos val="ctr"/>
            <c:showLegendKey val="0"/>
            <c:showVal val="1"/>
            <c:showCatName val="0"/>
            <c:showSerName val="0"/>
            <c:showPercent val="1"/>
            <c:showBubbleSize val="1"/>
            <c:showLeaderLines val="0"/>
            <c:extLst>
              <c:ext xmlns:c15="http://schemas.microsoft.com/office/drawing/2012/chart" uri="{CE6537A1-D6FC-4f65-9D91-7224C49458BB}">
                <c15:showLeaderLines val="0"/>
              </c:ext>
            </c:extLst>
          </c:dLbls>
          <c:cat>
            <c:strRef>
              <c:f>Sheet1!$A$2:$A$8</c:f>
              <c:strCache>
                <c:ptCount val="7"/>
                <c:pt idx="0">
                  <c:v>Gingivitis</c:v>
                </c:pt>
                <c:pt idx="1">
                  <c:v>Poor plaque control</c:v>
                </c:pt>
                <c:pt idx="2">
                  <c:v>Poor compliance with daily hygiene</c:v>
                </c:pt>
                <c:pt idx="3">
                  <c:v>Dietary challenges</c:v>
                </c:pt>
                <c:pt idx="4">
                  <c:v>White spots</c:v>
                </c:pt>
                <c:pt idx="5">
                  <c:v>Erosion</c:v>
                </c:pt>
                <c:pt idx="6">
                  <c:v>Cavities</c:v>
                </c:pt>
              </c:strCache>
            </c:strRef>
          </c:cat>
          <c:val>
            <c:numRef>
              <c:f>Sheet1!$D$2:$D$8</c:f>
              <c:numCache>
                <c:formatCode>0%</c:formatCode>
                <c:ptCount val="7"/>
                <c:pt idx="0">
                  <c:v>0.31329999999999997</c:v>
                </c:pt>
                <c:pt idx="1">
                  <c:v>0.33329999999999999</c:v>
                </c:pt>
                <c:pt idx="2">
                  <c:v>0.28110000000000002</c:v>
                </c:pt>
                <c:pt idx="3">
                  <c:v>0.253</c:v>
                </c:pt>
                <c:pt idx="4">
                  <c:v>0.16469999999999999</c:v>
                </c:pt>
                <c:pt idx="5">
                  <c:v>0.10039999999999999</c:v>
                </c:pt>
                <c:pt idx="6">
                  <c:v>0.17670000000000002</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2-B8D5-4A9D-9F55-67865876D7E7}"/>
            </c:ext>
          </c:extLst>
        </c:ser>
        <c:ser>
          <c:idx val="3"/>
          <c:order val="3"/>
          <c:tx>
            <c:strRef>
              <c:f>Sheet1!$E$1</c:f>
              <c:strCache>
                <c:ptCount val="1"/>
                <c:pt idx="0">
                  <c:v>Few</c:v>
                </c:pt>
              </c:strCache>
            </c:strRef>
          </c:tx>
          <c:spPr>
            <a:solidFill>
              <a:srgbClr val="C7C3AD"/>
            </a:solidFill>
          </c:spPr>
          <c:invertIfNegative val="1"/>
          <c:dLbls>
            <c:spPr>
              <a:noFill/>
              <a:ln>
                <a:noFill/>
              </a:ln>
              <a:effectLst/>
            </c:spPr>
            <c:dLblPos val="ctr"/>
            <c:showLegendKey val="0"/>
            <c:showVal val="1"/>
            <c:showCatName val="0"/>
            <c:showSerName val="0"/>
            <c:showPercent val="1"/>
            <c:showBubbleSize val="1"/>
            <c:showLeaderLines val="0"/>
            <c:extLst>
              <c:ext xmlns:c15="http://schemas.microsoft.com/office/drawing/2012/chart" uri="{CE6537A1-D6FC-4f65-9D91-7224C49458BB}">
                <c15:showLeaderLines val="0"/>
              </c:ext>
            </c:extLst>
          </c:dLbls>
          <c:cat>
            <c:strRef>
              <c:f>Sheet1!$A$2:$A$8</c:f>
              <c:strCache>
                <c:ptCount val="7"/>
                <c:pt idx="0">
                  <c:v>Gingivitis</c:v>
                </c:pt>
                <c:pt idx="1">
                  <c:v>Poor plaque control</c:v>
                </c:pt>
                <c:pt idx="2">
                  <c:v>Poor compliance with daily hygiene</c:v>
                </c:pt>
                <c:pt idx="3">
                  <c:v>Dietary challenges</c:v>
                </c:pt>
                <c:pt idx="4">
                  <c:v>White spots</c:v>
                </c:pt>
                <c:pt idx="5">
                  <c:v>Erosion</c:v>
                </c:pt>
                <c:pt idx="6">
                  <c:v>Cavities</c:v>
                </c:pt>
              </c:strCache>
            </c:strRef>
          </c:cat>
          <c:val>
            <c:numRef>
              <c:f>Sheet1!$E$2:$E$8</c:f>
              <c:numCache>
                <c:formatCode>0%</c:formatCode>
                <c:ptCount val="7"/>
                <c:pt idx="0">
                  <c:v>0.38150000000000001</c:v>
                </c:pt>
                <c:pt idx="1">
                  <c:v>0.40560000000000002</c:v>
                </c:pt>
                <c:pt idx="2">
                  <c:v>0.40560000000000002</c:v>
                </c:pt>
                <c:pt idx="3">
                  <c:v>0.25700000000000001</c:v>
                </c:pt>
                <c:pt idx="4">
                  <c:v>0.34139999999999998</c:v>
                </c:pt>
                <c:pt idx="5">
                  <c:v>0.3735</c:v>
                </c:pt>
                <c:pt idx="6">
                  <c:v>0.41770000000000002</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3-B8D5-4A9D-9F55-67865876D7E7}"/>
            </c:ext>
          </c:extLst>
        </c:ser>
        <c:ser>
          <c:idx val="4"/>
          <c:order val="4"/>
          <c:tx>
            <c:strRef>
              <c:f>Sheet1!$F$1</c:f>
              <c:strCache>
                <c:ptCount val="1"/>
                <c:pt idx="0">
                  <c:v>Virtually none  </c:v>
                </c:pt>
              </c:strCache>
            </c:strRef>
          </c:tx>
          <c:spPr>
            <a:solidFill>
              <a:srgbClr val="D98A8A"/>
            </a:solidFill>
          </c:spPr>
          <c:invertIfNegative val="1"/>
          <c:dLbls>
            <c:spPr>
              <a:noFill/>
              <a:ln>
                <a:noFill/>
              </a:ln>
              <a:effectLst/>
            </c:spPr>
            <c:dLblPos val="ctr"/>
            <c:showLegendKey val="0"/>
            <c:showVal val="1"/>
            <c:showCatName val="0"/>
            <c:showSerName val="0"/>
            <c:showPercent val="1"/>
            <c:showBubbleSize val="1"/>
            <c:showLeaderLines val="0"/>
            <c:extLst>
              <c:ext xmlns:c15="http://schemas.microsoft.com/office/drawing/2012/chart" uri="{CE6537A1-D6FC-4f65-9D91-7224C49458BB}">
                <c15:showLeaderLines val="0"/>
              </c:ext>
            </c:extLst>
          </c:dLbls>
          <c:cat>
            <c:strRef>
              <c:f>Sheet1!$A$2:$A$8</c:f>
              <c:strCache>
                <c:ptCount val="7"/>
                <c:pt idx="0">
                  <c:v>Gingivitis</c:v>
                </c:pt>
                <c:pt idx="1">
                  <c:v>Poor plaque control</c:v>
                </c:pt>
                <c:pt idx="2">
                  <c:v>Poor compliance with daily hygiene</c:v>
                </c:pt>
                <c:pt idx="3">
                  <c:v>Dietary challenges</c:v>
                </c:pt>
                <c:pt idx="4">
                  <c:v>White spots</c:v>
                </c:pt>
                <c:pt idx="5">
                  <c:v>Erosion</c:v>
                </c:pt>
                <c:pt idx="6">
                  <c:v>Cavities</c:v>
                </c:pt>
              </c:strCache>
            </c:strRef>
          </c:cat>
          <c:val>
            <c:numRef>
              <c:f>Sheet1!$F$2:$F$8</c:f>
              <c:numCache>
                <c:formatCode>0%</c:formatCode>
                <c:ptCount val="7"/>
                <c:pt idx="0">
                  <c:v>0.15259999999999999</c:v>
                </c:pt>
                <c:pt idx="1">
                  <c:v>0.14859999999999998</c:v>
                </c:pt>
                <c:pt idx="2">
                  <c:v>0.20879999999999999</c:v>
                </c:pt>
                <c:pt idx="3">
                  <c:v>0.3896</c:v>
                </c:pt>
                <c:pt idx="4">
                  <c:v>0.44979999999999998</c:v>
                </c:pt>
                <c:pt idx="5">
                  <c:v>0.49399999999999999</c:v>
                </c:pt>
                <c:pt idx="6">
                  <c:v>0.36950000000000005</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4-B8D5-4A9D-9F55-67865876D7E7}"/>
            </c:ext>
          </c:extLst>
        </c:ser>
        <c:dLbls>
          <c:showLegendKey val="0"/>
          <c:showVal val="0"/>
          <c:showCatName val="0"/>
          <c:showSerName val="0"/>
          <c:showPercent val="0"/>
          <c:showBubbleSize val="0"/>
        </c:dLbls>
        <c:gapWidth val="150"/>
        <c:overlap val="100"/>
        <c:axId val="107869696"/>
        <c:axId val="107871232"/>
      </c:barChart>
      <c:catAx>
        <c:axId val="107869696"/>
        <c:scaling>
          <c:orientation val="maxMin"/>
        </c:scaling>
        <c:delete val="0"/>
        <c:axPos val="l"/>
        <c:majorGridlines/>
        <c:numFmt formatCode="General" sourceLinked="0"/>
        <c:majorTickMark val="out"/>
        <c:minorTickMark val="none"/>
        <c:tickLblPos val="nextTo"/>
        <c:crossAx val="107871232"/>
        <c:crosses val="autoZero"/>
        <c:auto val="1"/>
        <c:lblAlgn val="ctr"/>
        <c:lblOffset val="100"/>
        <c:noMultiLvlLbl val="1"/>
      </c:catAx>
      <c:valAx>
        <c:axId val="107871232"/>
        <c:scaling>
          <c:orientation val="minMax"/>
        </c:scaling>
        <c:delete val="1"/>
        <c:axPos val="t"/>
        <c:numFmt formatCode="0%" sourceLinked="1"/>
        <c:majorTickMark val="cross"/>
        <c:minorTickMark val="cross"/>
        <c:tickLblPos val="none"/>
        <c:crossAx val="107869696"/>
        <c:crosses val="autoZero"/>
        <c:crossBetween val="between"/>
      </c:valAx>
    </c:plotArea>
    <c:legend>
      <c:legendPos val="r"/>
      <c:overlay val="0"/>
    </c:legend>
    <c:plotVisOnly val="1"/>
    <c:dispBlanksAs val="zero"/>
    <c:showDLblsOverMax val="1"/>
  </c:chart>
  <c:txPr>
    <a:bodyPr/>
    <a:lstStyle/>
    <a:p>
      <a:pPr>
        <a:defRPr sz="1600"/>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1"/>
        <c:ser>
          <c:idx val="0"/>
          <c:order val="0"/>
          <c:tx>
            <c:strRef>
              <c:f>Sheet1!$B$1</c:f>
              <c:strCache>
                <c:ptCount val="1"/>
                <c:pt idx="0">
                  <c:v>Total</c:v>
                </c:pt>
              </c:strCache>
            </c:strRef>
          </c:tx>
          <c:spPr>
            <a:solidFill>
              <a:srgbClr val="8ED3F7"/>
            </a:solidFill>
          </c:spPr>
          <c:invertIfNegative val="1"/>
          <c:dPt>
            <c:idx val="6"/>
            <c:invertIfNegative val="1"/>
            <c:bubble3D val="0"/>
            <c:spPr>
              <a:solidFill>
                <a:srgbClr val="75B2D2"/>
              </a:solidFill>
            </c:spPr>
            <c:extLst>
              <c:ext xmlns:c16="http://schemas.microsoft.com/office/drawing/2014/chart" uri="{C3380CC4-5D6E-409C-BE32-E72D297353CC}">
                <c16:uniqueId val="{00000001-9872-473C-A842-2A54BD33AA73}"/>
              </c:ext>
            </c:extLst>
          </c:dPt>
          <c:dPt>
            <c:idx val="13"/>
            <c:invertIfNegative val="1"/>
            <c:bubble3D val="0"/>
            <c:spPr>
              <a:solidFill>
                <a:srgbClr val="BACAD4"/>
              </a:solidFill>
            </c:spPr>
            <c:extLst>
              <c:ext xmlns:c16="http://schemas.microsoft.com/office/drawing/2014/chart" uri="{C3380CC4-5D6E-409C-BE32-E72D297353CC}">
                <c16:uniqueId val="{00000003-9872-473C-A842-2A54BD33AA73}"/>
              </c:ext>
            </c:extLst>
          </c:dPt>
          <c:dLbls>
            <c:spPr>
              <a:noFill/>
              <a:ln>
                <a:noFill/>
              </a:ln>
              <a:effectLst/>
            </c:spPr>
            <c:txPr>
              <a:bodyPr/>
              <a:lstStyle/>
              <a:p>
                <a:pPr>
                  <a:defRPr sz="1200" baseline="0"/>
                </a:pPr>
                <a:endParaRPr lang="en-US"/>
              </a:p>
            </c:txPr>
            <c:dLblPos val="outEnd"/>
            <c:showLegendKey val="0"/>
            <c:showVal val="1"/>
            <c:showCatName val="0"/>
            <c:showSerName val="0"/>
            <c:showPercent val="1"/>
            <c:showBubbleSize val="1"/>
            <c:showLeaderLines val="0"/>
            <c:extLst>
              <c:ext xmlns:c15="http://schemas.microsoft.com/office/drawing/2012/chart" uri="{CE6537A1-D6FC-4f65-9D91-7224C49458BB}">
                <c15:showLeaderLines val="0"/>
              </c:ext>
            </c:extLst>
          </c:dLbls>
          <c:cat>
            <c:strRef>
              <c:f>Sheet1!$A$2:$A$16</c:f>
              <c:strCache>
                <c:ptCount val="15"/>
                <c:pt idx="0">
                  <c:v>Electric toothbrush</c:v>
                </c:pt>
                <c:pt idx="1">
                  <c:v>Dental floss (including specialized floss)</c:v>
                </c:pt>
                <c:pt idx="2">
                  <c:v>Interdental brushes</c:v>
                </c:pt>
                <c:pt idx="3">
                  <c:v>High fluoride toothpaste</c:v>
                </c:pt>
                <c:pt idx="4">
                  <c:v>Fluoride rinse</c:v>
                </c:pt>
                <c:pt idx="5">
                  <c:v>Manual toothbrush</c:v>
                </c:pt>
                <c:pt idx="6">
                  <c:v>Floss picks</c:v>
                </c:pt>
                <c:pt idx="7">
                  <c:v>Irrigator</c:v>
                </c:pt>
                <c:pt idx="8">
                  <c:v>Specialized electric toothbrush head</c:v>
                </c:pt>
                <c:pt idx="9">
                  <c:v>Anti-microbial toothpaste</c:v>
                </c:pt>
                <c:pt idx="10">
                  <c:v>Anti-microbial rinse</c:v>
                </c:pt>
                <c:pt idx="11">
                  <c:v>Specialized manual toothbrush</c:v>
                </c:pt>
                <c:pt idx="12">
                  <c:v>Anti-erosion toothpaste</c:v>
                </c:pt>
                <c:pt idx="13">
                  <c:v>Other, please specify</c:v>
                </c:pt>
                <c:pt idx="14">
                  <c:v>None, I don’t recommend any products</c:v>
                </c:pt>
              </c:strCache>
            </c:strRef>
          </c:cat>
          <c:val>
            <c:numRef>
              <c:f>Sheet1!$B$2:$B$16</c:f>
              <c:numCache>
                <c:formatCode>0%</c:formatCode>
                <c:ptCount val="15"/>
                <c:pt idx="0">
                  <c:v>0.76709999999999989</c:v>
                </c:pt>
                <c:pt idx="1">
                  <c:v>0.71889999999999998</c:v>
                </c:pt>
                <c:pt idx="2">
                  <c:v>0.59439999999999993</c:v>
                </c:pt>
                <c:pt idx="3">
                  <c:v>0.49</c:v>
                </c:pt>
                <c:pt idx="4">
                  <c:v>0.41369999999999996</c:v>
                </c:pt>
                <c:pt idx="5">
                  <c:v>0.39759999999999995</c:v>
                </c:pt>
                <c:pt idx="6">
                  <c:v>0.36549999999999999</c:v>
                </c:pt>
                <c:pt idx="7">
                  <c:v>0.29719999999999996</c:v>
                </c:pt>
                <c:pt idx="8">
                  <c:v>0.16469999999999999</c:v>
                </c:pt>
                <c:pt idx="9">
                  <c:v>0.16059999999999999</c:v>
                </c:pt>
                <c:pt idx="10">
                  <c:v>0.15659999999999999</c:v>
                </c:pt>
                <c:pt idx="11">
                  <c:v>0.14460000000000001</c:v>
                </c:pt>
                <c:pt idx="12">
                  <c:v>0.1406</c:v>
                </c:pt>
                <c:pt idx="13">
                  <c:v>3.2099999999999997E-2</c:v>
                </c:pt>
                <c:pt idx="14">
                  <c:v>0</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4-9872-473C-A842-2A54BD33AA73}"/>
            </c:ext>
          </c:extLst>
        </c:ser>
        <c:dLbls>
          <c:dLblPos val="outEnd"/>
          <c:showLegendKey val="1"/>
          <c:showVal val="1"/>
          <c:showCatName val="1"/>
          <c:showSerName val="1"/>
          <c:showPercent val="1"/>
          <c:showBubbleSize val="1"/>
        </c:dLbls>
        <c:gapWidth val="150"/>
        <c:axId val="102364672"/>
        <c:axId val="102366208"/>
      </c:barChart>
      <c:catAx>
        <c:axId val="102364672"/>
        <c:scaling>
          <c:orientation val="maxMin"/>
        </c:scaling>
        <c:delete val="0"/>
        <c:axPos val="l"/>
        <c:majorGridlines/>
        <c:numFmt formatCode="General" sourceLinked="0"/>
        <c:majorTickMark val="out"/>
        <c:minorTickMark val="none"/>
        <c:tickLblPos val="nextTo"/>
        <c:txPr>
          <a:bodyPr/>
          <a:lstStyle/>
          <a:p>
            <a:pPr>
              <a:defRPr sz="1400" baseline="0">
                <a:latin typeface="Calibri" pitchFamily="34" charset="0"/>
              </a:defRPr>
            </a:pPr>
            <a:endParaRPr lang="en-US"/>
          </a:p>
        </c:txPr>
        <c:crossAx val="102366208"/>
        <c:crosses val="autoZero"/>
        <c:auto val="1"/>
        <c:lblAlgn val="ctr"/>
        <c:lblOffset val="100"/>
        <c:noMultiLvlLbl val="1"/>
      </c:catAx>
      <c:valAx>
        <c:axId val="102366208"/>
        <c:scaling>
          <c:orientation val="minMax"/>
        </c:scaling>
        <c:delete val="1"/>
        <c:axPos val="t"/>
        <c:numFmt formatCode="0%" sourceLinked="1"/>
        <c:majorTickMark val="cross"/>
        <c:minorTickMark val="cross"/>
        <c:tickLblPos val="none"/>
        <c:crossAx val="102364672"/>
        <c:crosses val="autoZero"/>
        <c:crossBetween val="between"/>
      </c:valAx>
    </c:plotArea>
    <c:plotVisOnly val="1"/>
    <c:dispBlanksAs val="zero"/>
    <c:showDLblsOverMax val="1"/>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Total</c:v>
                </c:pt>
              </c:strCache>
            </c:strRef>
          </c:tx>
          <c:spPr>
            <a:solidFill>
              <a:srgbClr val="8ED3F7"/>
            </a:solidFill>
            <a:ln w="28575">
              <a:solidFill>
                <a:srgbClr val="FFFFFF"/>
              </a:solidFill>
            </a:ln>
          </c:spPr>
          <c:invertIfNegative val="0"/>
          <c:dPt>
            <c:idx val="4"/>
            <c:invertIfNegative val="0"/>
            <c:bubble3D val="0"/>
            <c:spPr>
              <a:solidFill>
                <a:srgbClr val="BACAD4"/>
              </a:solidFill>
              <a:ln w="28575">
                <a:solidFill>
                  <a:srgbClr val="FFFFFF"/>
                </a:solidFill>
              </a:ln>
            </c:spPr>
            <c:extLst>
              <c:ext xmlns:c16="http://schemas.microsoft.com/office/drawing/2014/chart" uri="{C3380CC4-5D6E-409C-BE32-E72D297353CC}">
                <c16:uniqueId val="{00000001-77E3-4D65-8F93-F19CC1CAA9C2}"/>
              </c:ext>
            </c:extLst>
          </c:dPt>
          <c:dPt>
            <c:idx val="5"/>
            <c:invertIfNegative val="0"/>
            <c:bubble3D val="0"/>
            <c:spPr>
              <a:solidFill>
                <a:srgbClr val="75B2D2"/>
              </a:solidFill>
              <a:ln w="28575">
                <a:solidFill>
                  <a:srgbClr val="FFFFFF"/>
                </a:solidFill>
              </a:ln>
            </c:spPr>
            <c:extLst>
              <c:ext xmlns:c16="http://schemas.microsoft.com/office/drawing/2014/chart" uri="{C3380CC4-5D6E-409C-BE32-E72D297353CC}">
                <c16:uniqueId val="{00000003-77E3-4D65-8F93-F19CC1CAA9C2}"/>
              </c:ext>
            </c:extLst>
          </c:dPt>
          <c:dLbls>
            <c:numFmt formatCode="0%" sourceLinked="0"/>
            <c:spPr>
              <a:noFill/>
              <a:ln>
                <a:noFill/>
              </a:ln>
              <a:effectLst/>
            </c:spPr>
            <c:txPr>
              <a:bodyPr wrap="square" lIns="38100" tIns="19050" rIns="38100" bIns="19050" anchor="ctr">
                <a:spAutoFit/>
              </a:bodyPr>
              <a:lstStyle/>
              <a:p>
                <a:pPr>
                  <a:defRPr sz="12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More frequently than every 3 months</c:v>
                </c:pt>
                <c:pt idx="1">
                  <c:v>Every 3 months</c:v>
                </c:pt>
                <c:pt idx="2">
                  <c:v>Every 4 months</c:v>
                </c:pt>
                <c:pt idx="3">
                  <c:v>Every 6 months (standard recommendation)</c:v>
                </c:pt>
                <c:pt idx="4">
                  <c:v>Once a year</c:v>
                </c:pt>
                <c:pt idx="5">
                  <c:v>Varies depending on individual patient needs</c:v>
                </c:pt>
              </c:strCache>
            </c:strRef>
          </c:cat>
          <c:val>
            <c:numRef>
              <c:f>Sheet1!$B$2:$B$7</c:f>
              <c:numCache>
                <c:formatCode>0.##%</c:formatCode>
                <c:ptCount val="6"/>
                <c:pt idx="0">
                  <c:v>6.8199999999999997E-2</c:v>
                </c:pt>
                <c:pt idx="1">
                  <c:v>0.30680000000000002</c:v>
                </c:pt>
                <c:pt idx="2">
                  <c:v>0.15529999</c:v>
                </c:pt>
                <c:pt idx="3">
                  <c:v>0.1515</c:v>
                </c:pt>
                <c:pt idx="4">
                  <c:v>3.8E-3</c:v>
                </c:pt>
                <c:pt idx="5">
                  <c:v>0.31440002</c:v>
                </c:pt>
              </c:numCache>
            </c:numRef>
          </c:val>
          <c:extLst>
            <c:ext xmlns:c16="http://schemas.microsoft.com/office/drawing/2014/chart" uri="{C3380CC4-5D6E-409C-BE32-E72D297353CC}">
              <c16:uniqueId val="{00000004-77E3-4D65-8F93-F19CC1CAA9C2}"/>
            </c:ext>
          </c:extLst>
        </c:ser>
        <c:dLbls>
          <c:dLblPos val="outEnd"/>
          <c:showLegendKey val="0"/>
          <c:showVal val="1"/>
          <c:showCatName val="0"/>
          <c:showSerName val="0"/>
          <c:showPercent val="0"/>
          <c:showBubbleSize val="0"/>
        </c:dLbls>
        <c:gapWidth val="100"/>
        <c:axId val="887232272"/>
        <c:axId val="887234432"/>
      </c:barChart>
      <c:catAx>
        <c:axId val="887232272"/>
        <c:scaling>
          <c:orientation val="minMax"/>
        </c:scaling>
        <c:delete val="0"/>
        <c:axPos val="b"/>
        <c:numFmt formatCode="General" sourceLinked="1"/>
        <c:majorTickMark val="out"/>
        <c:minorTickMark val="none"/>
        <c:tickLblPos val="nextTo"/>
        <c:txPr>
          <a:bodyPr/>
          <a:lstStyle/>
          <a:p>
            <a:pPr>
              <a:defRPr sz="1200"/>
            </a:pPr>
            <a:endParaRPr lang="en-US"/>
          </a:p>
        </c:txPr>
        <c:crossAx val="887234432"/>
        <c:crosses val="autoZero"/>
        <c:auto val="1"/>
        <c:lblAlgn val="ctr"/>
        <c:lblOffset val="100"/>
        <c:noMultiLvlLbl val="0"/>
      </c:catAx>
      <c:valAx>
        <c:axId val="887234432"/>
        <c:scaling>
          <c:orientation val="minMax"/>
        </c:scaling>
        <c:delete val="0"/>
        <c:axPos val="l"/>
        <c:majorGridlines/>
        <c:numFmt formatCode="0%" sourceLinked="0"/>
        <c:majorTickMark val="out"/>
        <c:minorTickMark val="none"/>
        <c:tickLblPos val="nextTo"/>
        <c:txPr>
          <a:bodyPr/>
          <a:lstStyle/>
          <a:p>
            <a:pPr>
              <a:defRPr sz="1200"/>
            </a:pPr>
            <a:endParaRPr lang="en-US"/>
          </a:p>
        </c:txPr>
        <c:crossAx val="887232272"/>
        <c:crosses val="autoZero"/>
        <c:crossBetween val="between"/>
      </c:valAx>
    </c:plotArea>
    <c:plotVisOnly val="1"/>
    <c:dispBlanksAs val="zero"/>
    <c:showDLblsOverMax val="1"/>
  </c:chart>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689498-C6AB-4F58-B605-2B14FFC745BB}" type="datetimeFigureOut">
              <a:rPr lang="en-US" smtClean="0"/>
              <a:t>5/20/2024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85FCED-47B8-458F-BD78-F642AC76248A}" type="slidenum">
              <a:rPr lang="en-US" smtClean="0"/>
              <a:t>‹#›</a:t>
            </a:fld>
            <a:endParaRPr lang="en-US" dirty="0"/>
          </a:p>
        </p:txBody>
      </p:sp>
    </p:spTree>
    <p:extLst>
      <p:ext uri="{BB962C8B-B14F-4D97-AF65-F5344CB8AC3E}">
        <p14:creationId xmlns:p14="http://schemas.microsoft.com/office/powerpoint/2010/main" val="7845547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9CD37F-2504-4B3D-A235-7FA98B8675B3}" type="slidenum">
              <a:rPr lang="en-US" smtClean="0"/>
              <a:t>1</a:t>
            </a:fld>
            <a:endParaRPr lang="en-US" dirty="0"/>
          </a:p>
        </p:txBody>
      </p:sp>
    </p:spTree>
    <p:extLst>
      <p:ext uri="{BB962C8B-B14F-4D97-AF65-F5344CB8AC3E}">
        <p14:creationId xmlns:p14="http://schemas.microsoft.com/office/powerpoint/2010/main" val="1665598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9CD37F-2504-4B3D-A235-7FA98B8675B3}" type="slidenum">
              <a:rPr lang="en-US" smtClean="0"/>
              <a:t>2</a:t>
            </a:fld>
            <a:endParaRPr lang="en-US" dirty="0"/>
          </a:p>
        </p:txBody>
      </p:sp>
    </p:spTree>
    <p:extLst>
      <p:ext uri="{BB962C8B-B14F-4D97-AF65-F5344CB8AC3E}">
        <p14:creationId xmlns:p14="http://schemas.microsoft.com/office/powerpoint/2010/main" val="14985601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9CD37F-2504-4B3D-A235-7FA98B8675B3}" type="slidenum">
              <a:rPr lang="en-US" smtClean="0"/>
              <a:t>3</a:t>
            </a:fld>
            <a:endParaRPr lang="en-US" dirty="0"/>
          </a:p>
        </p:txBody>
      </p:sp>
    </p:spTree>
    <p:extLst>
      <p:ext uri="{BB962C8B-B14F-4D97-AF65-F5344CB8AC3E}">
        <p14:creationId xmlns:p14="http://schemas.microsoft.com/office/powerpoint/2010/main" val="4428308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85FCED-47B8-458F-BD78-F642AC76248A}" type="slidenum">
              <a:rPr lang="en-US" smtClean="0"/>
              <a:t>5</a:t>
            </a:fld>
            <a:endParaRPr lang="en-US" dirty="0"/>
          </a:p>
        </p:txBody>
      </p:sp>
    </p:spTree>
    <p:extLst>
      <p:ext uri="{BB962C8B-B14F-4D97-AF65-F5344CB8AC3E}">
        <p14:creationId xmlns:p14="http://schemas.microsoft.com/office/powerpoint/2010/main" val="3257753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85FCED-47B8-458F-BD78-F642AC76248A}" type="slidenum">
              <a:rPr lang="en-US" smtClean="0"/>
              <a:t>11</a:t>
            </a:fld>
            <a:endParaRPr lang="en-US" dirty="0"/>
          </a:p>
        </p:txBody>
      </p:sp>
    </p:spTree>
    <p:extLst>
      <p:ext uri="{BB962C8B-B14F-4D97-AF65-F5344CB8AC3E}">
        <p14:creationId xmlns:p14="http://schemas.microsoft.com/office/powerpoint/2010/main" val="5185815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85FCED-47B8-458F-BD78-F642AC76248A}" type="slidenum">
              <a:rPr lang="en-US" smtClean="0"/>
              <a:t>17</a:t>
            </a:fld>
            <a:endParaRPr lang="en-US" dirty="0"/>
          </a:p>
        </p:txBody>
      </p:sp>
    </p:spTree>
    <p:extLst>
      <p:ext uri="{BB962C8B-B14F-4D97-AF65-F5344CB8AC3E}">
        <p14:creationId xmlns:p14="http://schemas.microsoft.com/office/powerpoint/2010/main" val="42222698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9CD37F-2504-4B3D-A235-7FA98B8675B3}" type="slidenum">
              <a:rPr lang="en-US" smtClean="0"/>
              <a:t>22</a:t>
            </a:fld>
            <a:endParaRPr lang="en-US" dirty="0"/>
          </a:p>
        </p:txBody>
      </p:sp>
    </p:spTree>
    <p:extLst>
      <p:ext uri="{BB962C8B-B14F-4D97-AF65-F5344CB8AC3E}">
        <p14:creationId xmlns:p14="http://schemas.microsoft.com/office/powerpoint/2010/main" val="5733511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6982F-E082-EB02-5D37-A51B8B77A24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799320-D3B6-4983-EE54-D0A74EFD3F9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29784F7-F282-697F-5118-3AE8C38E7E49}"/>
              </a:ext>
            </a:extLst>
          </p:cNvPr>
          <p:cNvSpPr>
            <a:spLocks noGrp="1"/>
          </p:cNvSpPr>
          <p:nvPr>
            <p:ph type="dt" sz="half" idx="10"/>
          </p:nvPr>
        </p:nvSpPr>
        <p:spPr/>
        <p:txBody>
          <a:bodyPr/>
          <a:lstStyle/>
          <a:p>
            <a:fld id="{343CE1DB-3FD1-4632-AA52-73CA65AFA0DC}" type="datetimeFigureOut">
              <a:rPr lang="en-US" smtClean="0"/>
              <a:t>5/20/2024</a:t>
            </a:fld>
            <a:endParaRPr lang="en-US" dirty="0"/>
          </a:p>
        </p:txBody>
      </p:sp>
      <p:sp>
        <p:nvSpPr>
          <p:cNvPr id="5" name="Footer Placeholder 4">
            <a:extLst>
              <a:ext uri="{FF2B5EF4-FFF2-40B4-BE49-F238E27FC236}">
                <a16:creationId xmlns:a16="http://schemas.microsoft.com/office/drawing/2014/main" id="{9BAD857A-165C-E335-4C90-D00D8DCCB87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B742257-1DCB-8B24-11BE-A8EC5F39F652}"/>
              </a:ext>
            </a:extLst>
          </p:cNvPr>
          <p:cNvSpPr>
            <a:spLocks noGrp="1"/>
          </p:cNvSpPr>
          <p:nvPr>
            <p:ph type="sldNum" sz="quarter" idx="12"/>
          </p:nvPr>
        </p:nvSpPr>
        <p:spPr/>
        <p:txBody>
          <a:bodyPr/>
          <a:lstStyle/>
          <a:p>
            <a:fld id="{7B78CE79-93A1-4B40-B1FA-A3164C565317}" type="slidenum">
              <a:rPr lang="en-US" smtClean="0"/>
              <a:t>‹#›</a:t>
            </a:fld>
            <a:endParaRPr lang="en-US" dirty="0"/>
          </a:p>
        </p:txBody>
      </p:sp>
    </p:spTree>
    <p:extLst>
      <p:ext uri="{BB962C8B-B14F-4D97-AF65-F5344CB8AC3E}">
        <p14:creationId xmlns:p14="http://schemas.microsoft.com/office/powerpoint/2010/main" val="2532900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36EA-364A-FF8A-2A6F-58AB6F87765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643FD8C-D8E0-A984-AD14-0C911C2ACAD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BD302D-7EE5-2902-22FA-DA7AD5861009}"/>
              </a:ext>
            </a:extLst>
          </p:cNvPr>
          <p:cNvSpPr>
            <a:spLocks noGrp="1"/>
          </p:cNvSpPr>
          <p:nvPr>
            <p:ph type="dt" sz="half" idx="10"/>
          </p:nvPr>
        </p:nvSpPr>
        <p:spPr/>
        <p:txBody>
          <a:bodyPr/>
          <a:lstStyle/>
          <a:p>
            <a:fld id="{343CE1DB-3FD1-4632-AA52-73CA65AFA0DC}" type="datetimeFigureOut">
              <a:rPr lang="en-US" smtClean="0"/>
              <a:t>5/20/2024</a:t>
            </a:fld>
            <a:endParaRPr lang="en-US" dirty="0"/>
          </a:p>
        </p:txBody>
      </p:sp>
      <p:sp>
        <p:nvSpPr>
          <p:cNvPr id="5" name="Footer Placeholder 4">
            <a:extLst>
              <a:ext uri="{FF2B5EF4-FFF2-40B4-BE49-F238E27FC236}">
                <a16:creationId xmlns:a16="http://schemas.microsoft.com/office/drawing/2014/main" id="{3BD48013-4A5E-63A1-F154-F9ADB55C23C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D9D09B0-9339-EAB4-06C1-12F207447FCE}"/>
              </a:ext>
            </a:extLst>
          </p:cNvPr>
          <p:cNvSpPr>
            <a:spLocks noGrp="1"/>
          </p:cNvSpPr>
          <p:nvPr>
            <p:ph type="sldNum" sz="quarter" idx="12"/>
          </p:nvPr>
        </p:nvSpPr>
        <p:spPr/>
        <p:txBody>
          <a:bodyPr/>
          <a:lstStyle/>
          <a:p>
            <a:fld id="{7B78CE79-93A1-4B40-B1FA-A3164C565317}" type="slidenum">
              <a:rPr lang="en-US" smtClean="0"/>
              <a:t>‹#›</a:t>
            </a:fld>
            <a:endParaRPr lang="en-US" dirty="0"/>
          </a:p>
        </p:txBody>
      </p:sp>
    </p:spTree>
    <p:extLst>
      <p:ext uri="{BB962C8B-B14F-4D97-AF65-F5344CB8AC3E}">
        <p14:creationId xmlns:p14="http://schemas.microsoft.com/office/powerpoint/2010/main" val="3711470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8FDB08D-F521-CC98-A886-CAEAF473579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11AD157-BD00-E731-09EC-03C01C8F70F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A5BA8F-9581-CE9F-14AF-7FDD9527A1E1}"/>
              </a:ext>
            </a:extLst>
          </p:cNvPr>
          <p:cNvSpPr>
            <a:spLocks noGrp="1"/>
          </p:cNvSpPr>
          <p:nvPr>
            <p:ph type="dt" sz="half" idx="10"/>
          </p:nvPr>
        </p:nvSpPr>
        <p:spPr/>
        <p:txBody>
          <a:bodyPr/>
          <a:lstStyle/>
          <a:p>
            <a:fld id="{343CE1DB-3FD1-4632-AA52-73CA65AFA0DC}" type="datetimeFigureOut">
              <a:rPr lang="en-US" smtClean="0"/>
              <a:t>5/20/2024</a:t>
            </a:fld>
            <a:endParaRPr lang="en-US" dirty="0"/>
          </a:p>
        </p:txBody>
      </p:sp>
      <p:sp>
        <p:nvSpPr>
          <p:cNvPr id="5" name="Footer Placeholder 4">
            <a:extLst>
              <a:ext uri="{FF2B5EF4-FFF2-40B4-BE49-F238E27FC236}">
                <a16:creationId xmlns:a16="http://schemas.microsoft.com/office/drawing/2014/main" id="{28449E32-C03D-2AAB-A0EC-988A817A97C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7071EB7-B9F8-0C0D-2566-79D7A446ADC0}"/>
              </a:ext>
            </a:extLst>
          </p:cNvPr>
          <p:cNvSpPr>
            <a:spLocks noGrp="1"/>
          </p:cNvSpPr>
          <p:nvPr>
            <p:ph type="sldNum" sz="quarter" idx="12"/>
          </p:nvPr>
        </p:nvSpPr>
        <p:spPr/>
        <p:txBody>
          <a:bodyPr/>
          <a:lstStyle/>
          <a:p>
            <a:fld id="{7B78CE79-93A1-4B40-B1FA-A3164C565317}" type="slidenum">
              <a:rPr lang="en-US" smtClean="0"/>
              <a:t>‹#›</a:t>
            </a:fld>
            <a:endParaRPr lang="en-US" dirty="0"/>
          </a:p>
        </p:txBody>
      </p:sp>
    </p:spTree>
    <p:extLst>
      <p:ext uri="{BB962C8B-B14F-4D97-AF65-F5344CB8AC3E}">
        <p14:creationId xmlns:p14="http://schemas.microsoft.com/office/powerpoint/2010/main" val="1373724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9071C-ACC0-4398-03FA-461C11603B3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BDA1377-D87F-9D5A-49EC-5A116B66C35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557661-7222-DF05-1466-070DDDC03B9B}"/>
              </a:ext>
            </a:extLst>
          </p:cNvPr>
          <p:cNvSpPr>
            <a:spLocks noGrp="1"/>
          </p:cNvSpPr>
          <p:nvPr>
            <p:ph type="dt" sz="half" idx="10"/>
          </p:nvPr>
        </p:nvSpPr>
        <p:spPr/>
        <p:txBody>
          <a:bodyPr/>
          <a:lstStyle/>
          <a:p>
            <a:fld id="{343CE1DB-3FD1-4632-AA52-73CA65AFA0DC}" type="datetimeFigureOut">
              <a:rPr lang="en-US" smtClean="0"/>
              <a:t>5/20/2024</a:t>
            </a:fld>
            <a:endParaRPr lang="en-US" dirty="0"/>
          </a:p>
        </p:txBody>
      </p:sp>
      <p:sp>
        <p:nvSpPr>
          <p:cNvPr id="5" name="Footer Placeholder 4">
            <a:extLst>
              <a:ext uri="{FF2B5EF4-FFF2-40B4-BE49-F238E27FC236}">
                <a16:creationId xmlns:a16="http://schemas.microsoft.com/office/drawing/2014/main" id="{09609DB4-21B6-925C-82B4-3D34275B0B7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9E4CFE1-3FA2-26E6-D28B-FCC3CD91A865}"/>
              </a:ext>
            </a:extLst>
          </p:cNvPr>
          <p:cNvSpPr>
            <a:spLocks noGrp="1"/>
          </p:cNvSpPr>
          <p:nvPr>
            <p:ph type="sldNum" sz="quarter" idx="12"/>
          </p:nvPr>
        </p:nvSpPr>
        <p:spPr/>
        <p:txBody>
          <a:bodyPr/>
          <a:lstStyle/>
          <a:p>
            <a:fld id="{7B78CE79-93A1-4B40-B1FA-A3164C565317}" type="slidenum">
              <a:rPr lang="en-US" smtClean="0"/>
              <a:t>‹#›</a:t>
            </a:fld>
            <a:endParaRPr lang="en-US" dirty="0"/>
          </a:p>
        </p:txBody>
      </p:sp>
    </p:spTree>
    <p:extLst>
      <p:ext uri="{BB962C8B-B14F-4D97-AF65-F5344CB8AC3E}">
        <p14:creationId xmlns:p14="http://schemas.microsoft.com/office/powerpoint/2010/main" val="29640920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2969E-96A6-CF6B-2EF7-2BDDF28735C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91C3C5D-2848-5725-CD5C-A8E2F440FC8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BDAC887-DDF4-3AB3-572E-7AD9946D42B4}"/>
              </a:ext>
            </a:extLst>
          </p:cNvPr>
          <p:cNvSpPr>
            <a:spLocks noGrp="1"/>
          </p:cNvSpPr>
          <p:nvPr>
            <p:ph type="dt" sz="half" idx="10"/>
          </p:nvPr>
        </p:nvSpPr>
        <p:spPr/>
        <p:txBody>
          <a:bodyPr/>
          <a:lstStyle/>
          <a:p>
            <a:fld id="{343CE1DB-3FD1-4632-AA52-73CA65AFA0DC}" type="datetimeFigureOut">
              <a:rPr lang="en-US" smtClean="0"/>
              <a:t>5/20/2024</a:t>
            </a:fld>
            <a:endParaRPr lang="en-US" dirty="0"/>
          </a:p>
        </p:txBody>
      </p:sp>
      <p:sp>
        <p:nvSpPr>
          <p:cNvPr id="5" name="Footer Placeholder 4">
            <a:extLst>
              <a:ext uri="{FF2B5EF4-FFF2-40B4-BE49-F238E27FC236}">
                <a16:creationId xmlns:a16="http://schemas.microsoft.com/office/drawing/2014/main" id="{FB8FCA90-75F4-6DCA-A632-B607C995B0A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0E56FCA-0734-137B-6A51-B3A7F6A1B372}"/>
              </a:ext>
            </a:extLst>
          </p:cNvPr>
          <p:cNvSpPr>
            <a:spLocks noGrp="1"/>
          </p:cNvSpPr>
          <p:nvPr>
            <p:ph type="sldNum" sz="quarter" idx="12"/>
          </p:nvPr>
        </p:nvSpPr>
        <p:spPr/>
        <p:txBody>
          <a:bodyPr/>
          <a:lstStyle/>
          <a:p>
            <a:fld id="{7B78CE79-93A1-4B40-B1FA-A3164C565317}" type="slidenum">
              <a:rPr lang="en-US" smtClean="0"/>
              <a:t>‹#›</a:t>
            </a:fld>
            <a:endParaRPr lang="en-US" dirty="0"/>
          </a:p>
        </p:txBody>
      </p:sp>
    </p:spTree>
    <p:extLst>
      <p:ext uri="{BB962C8B-B14F-4D97-AF65-F5344CB8AC3E}">
        <p14:creationId xmlns:p14="http://schemas.microsoft.com/office/powerpoint/2010/main" val="5273513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FCD77-2A20-DA58-9B10-456F835597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7A656CF-A87C-13C6-F6A2-B142344B71F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6DAD4A4-5F34-907A-06FC-2AE4EC69109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6876B5B-1EDA-3DF8-2596-4306D02D043C}"/>
              </a:ext>
            </a:extLst>
          </p:cNvPr>
          <p:cNvSpPr>
            <a:spLocks noGrp="1"/>
          </p:cNvSpPr>
          <p:nvPr>
            <p:ph type="dt" sz="half" idx="10"/>
          </p:nvPr>
        </p:nvSpPr>
        <p:spPr/>
        <p:txBody>
          <a:bodyPr/>
          <a:lstStyle/>
          <a:p>
            <a:fld id="{343CE1DB-3FD1-4632-AA52-73CA65AFA0DC}" type="datetimeFigureOut">
              <a:rPr lang="en-US" smtClean="0"/>
              <a:t>5/20/2024</a:t>
            </a:fld>
            <a:endParaRPr lang="en-US" dirty="0"/>
          </a:p>
        </p:txBody>
      </p:sp>
      <p:sp>
        <p:nvSpPr>
          <p:cNvPr id="6" name="Footer Placeholder 5">
            <a:extLst>
              <a:ext uri="{FF2B5EF4-FFF2-40B4-BE49-F238E27FC236}">
                <a16:creationId xmlns:a16="http://schemas.microsoft.com/office/drawing/2014/main" id="{EB1F2977-A520-A529-64AE-4B65C7A086B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D52390C-4943-EA94-91A9-9C9794ECF454}"/>
              </a:ext>
            </a:extLst>
          </p:cNvPr>
          <p:cNvSpPr>
            <a:spLocks noGrp="1"/>
          </p:cNvSpPr>
          <p:nvPr>
            <p:ph type="sldNum" sz="quarter" idx="12"/>
          </p:nvPr>
        </p:nvSpPr>
        <p:spPr/>
        <p:txBody>
          <a:bodyPr/>
          <a:lstStyle/>
          <a:p>
            <a:fld id="{7B78CE79-93A1-4B40-B1FA-A3164C565317}" type="slidenum">
              <a:rPr lang="en-US" smtClean="0"/>
              <a:t>‹#›</a:t>
            </a:fld>
            <a:endParaRPr lang="en-US" dirty="0"/>
          </a:p>
        </p:txBody>
      </p:sp>
    </p:spTree>
    <p:extLst>
      <p:ext uri="{BB962C8B-B14F-4D97-AF65-F5344CB8AC3E}">
        <p14:creationId xmlns:p14="http://schemas.microsoft.com/office/powerpoint/2010/main" val="382589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0E46B-9346-C1E5-DD96-52D0E60E170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ABA166C-7F8E-85DC-0790-65F20077D45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C0228B8-8480-83F5-CAF3-1CEF8B82DD3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9DB093B-A843-69CB-C936-D38DE8BB5DD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DEC5A2D-D79B-5FA9-6043-45C78C5637F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1527DD9-7270-AF96-ACB6-4E6E4184AC42}"/>
              </a:ext>
            </a:extLst>
          </p:cNvPr>
          <p:cNvSpPr>
            <a:spLocks noGrp="1"/>
          </p:cNvSpPr>
          <p:nvPr>
            <p:ph type="dt" sz="half" idx="10"/>
          </p:nvPr>
        </p:nvSpPr>
        <p:spPr/>
        <p:txBody>
          <a:bodyPr/>
          <a:lstStyle/>
          <a:p>
            <a:fld id="{343CE1DB-3FD1-4632-AA52-73CA65AFA0DC}" type="datetimeFigureOut">
              <a:rPr lang="en-US" smtClean="0"/>
              <a:t>5/20/2024</a:t>
            </a:fld>
            <a:endParaRPr lang="en-US" dirty="0"/>
          </a:p>
        </p:txBody>
      </p:sp>
      <p:sp>
        <p:nvSpPr>
          <p:cNvPr id="8" name="Footer Placeholder 7">
            <a:extLst>
              <a:ext uri="{FF2B5EF4-FFF2-40B4-BE49-F238E27FC236}">
                <a16:creationId xmlns:a16="http://schemas.microsoft.com/office/drawing/2014/main" id="{2A36740F-590B-DEA6-AC5E-ADCE5C19F4D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B66E3FB8-DA00-CB92-BBF8-571B83DFB189}"/>
              </a:ext>
            </a:extLst>
          </p:cNvPr>
          <p:cNvSpPr>
            <a:spLocks noGrp="1"/>
          </p:cNvSpPr>
          <p:nvPr>
            <p:ph type="sldNum" sz="quarter" idx="12"/>
          </p:nvPr>
        </p:nvSpPr>
        <p:spPr/>
        <p:txBody>
          <a:bodyPr/>
          <a:lstStyle/>
          <a:p>
            <a:fld id="{7B78CE79-93A1-4B40-B1FA-A3164C565317}" type="slidenum">
              <a:rPr lang="en-US" smtClean="0"/>
              <a:t>‹#›</a:t>
            </a:fld>
            <a:endParaRPr lang="en-US" dirty="0"/>
          </a:p>
        </p:txBody>
      </p:sp>
    </p:spTree>
    <p:extLst>
      <p:ext uri="{BB962C8B-B14F-4D97-AF65-F5344CB8AC3E}">
        <p14:creationId xmlns:p14="http://schemas.microsoft.com/office/powerpoint/2010/main" val="373822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B6900-171F-5435-D3FA-44ED998289E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9A7391B-C2A9-5DE9-7D85-D568CAB0651C}"/>
              </a:ext>
            </a:extLst>
          </p:cNvPr>
          <p:cNvSpPr>
            <a:spLocks noGrp="1"/>
          </p:cNvSpPr>
          <p:nvPr>
            <p:ph type="dt" sz="half" idx="10"/>
          </p:nvPr>
        </p:nvSpPr>
        <p:spPr/>
        <p:txBody>
          <a:bodyPr/>
          <a:lstStyle/>
          <a:p>
            <a:fld id="{343CE1DB-3FD1-4632-AA52-73CA65AFA0DC}" type="datetimeFigureOut">
              <a:rPr lang="en-US" smtClean="0"/>
              <a:t>5/20/2024</a:t>
            </a:fld>
            <a:endParaRPr lang="en-US" dirty="0"/>
          </a:p>
        </p:txBody>
      </p:sp>
      <p:sp>
        <p:nvSpPr>
          <p:cNvPr id="4" name="Footer Placeholder 3">
            <a:extLst>
              <a:ext uri="{FF2B5EF4-FFF2-40B4-BE49-F238E27FC236}">
                <a16:creationId xmlns:a16="http://schemas.microsoft.com/office/drawing/2014/main" id="{B31439DA-E4DD-6318-DE7D-08F93BB12D40}"/>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4B6E011-0301-709D-177B-2F850C97941F}"/>
              </a:ext>
            </a:extLst>
          </p:cNvPr>
          <p:cNvSpPr>
            <a:spLocks noGrp="1"/>
          </p:cNvSpPr>
          <p:nvPr>
            <p:ph type="sldNum" sz="quarter" idx="12"/>
          </p:nvPr>
        </p:nvSpPr>
        <p:spPr/>
        <p:txBody>
          <a:bodyPr/>
          <a:lstStyle/>
          <a:p>
            <a:fld id="{7B78CE79-93A1-4B40-B1FA-A3164C565317}" type="slidenum">
              <a:rPr lang="en-US" smtClean="0"/>
              <a:t>‹#›</a:t>
            </a:fld>
            <a:endParaRPr lang="en-US" dirty="0"/>
          </a:p>
        </p:txBody>
      </p:sp>
    </p:spTree>
    <p:extLst>
      <p:ext uri="{BB962C8B-B14F-4D97-AF65-F5344CB8AC3E}">
        <p14:creationId xmlns:p14="http://schemas.microsoft.com/office/powerpoint/2010/main" val="2703996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A318E6E-CCBF-318F-BA71-BB20F2D59755}"/>
              </a:ext>
            </a:extLst>
          </p:cNvPr>
          <p:cNvSpPr>
            <a:spLocks noGrp="1"/>
          </p:cNvSpPr>
          <p:nvPr>
            <p:ph type="dt" sz="half" idx="10"/>
          </p:nvPr>
        </p:nvSpPr>
        <p:spPr/>
        <p:txBody>
          <a:bodyPr/>
          <a:lstStyle/>
          <a:p>
            <a:fld id="{343CE1DB-3FD1-4632-AA52-73CA65AFA0DC}" type="datetimeFigureOut">
              <a:rPr lang="en-US" smtClean="0"/>
              <a:t>5/20/2024</a:t>
            </a:fld>
            <a:endParaRPr lang="en-US" dirty="0"/>
          </a:p>
        </p:txBody>
      </p:sp>
      <p:sp>
        <p:nvSpPr>
          <p:cNvPr id="3" name="Footer Placeholder 2">
            <a:extLst>
              <a:ext uri="{FF2B5EF4-FFF2-40B4-BE49-F238E27FC236}">
                <a16:creationId xmlns:a16="http://schemas.microsoft.com/office/drawing/2014/main" id="{D533052F-4FAA-9CAD-25E1-F02A4D81A6E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AFE5C13A-3985-9DCA-C690-649D8701A67A}"/>
              </a:ext>
            </a:extLst>
          </p:cNvPr>
          <p:cNvSpPr>
            <a:spLocks noGrp="1"/>
          </p:cNvSpPr>
          <p:nvPr>
            <p:ph type="sldNum" sz="quarter" idx="12"/>
          </p:nvPr>
        </p:nvSpPr>
        <p:spPr/>
        <p:txBody>
          <a:bodyPr/>
          <a:lstStyle/>
          <a:p>
            <a:fld id="{7B78CE79-93A1-4B40-B1FA-A3164C565317}" type="slidenum">
              <a:rPr lang="en-US" smtClean="0"/>
              <a:t>‹#›</a:t>
            </a:fld>
            <a:endParaRPr lang="en-US" dirty="0"/>
          </a:p>
        </p:txBody>
      </p:sp>
    </p:spTree>
    <p:extLst>
      <p:ext uri="{BB962C8B-B14F-4D97-AF65-F5344CB8AC3E}">
        <p14:creationId xmlns:p14="http://schemas.microsoft.com/office/powerpoint/2010/main" val="1052071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F056A-C455-1472-C0DB-AB2EBD177C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C2402D9-12B3-1E65-6437-9A260562E2E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718C69E-F94D-D1BA-EAEE-C217D4CF3C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C86F2F4-60BF-C4AF-2714-D201D62CB9F1}"/>
              </a:ext>
            </a:extLst>
          </p:cNvPr>
          <p:cNvSpPr>
            <a:spLocks noGrp="1"/>
          </p:cNvSpPr>
          <p:nvPr>
            <p:ph type="dt" sz="half" idx="10"/>
          </p:nvPr>
        </p:nvSpPr>
        <p:spPr/>
        <p:txBody>
          <a:bodyPr/>
          <a:lstStyle/>
          <a:p>
            <a:fld id="{343CE1DB-3FD1-4632-AA52-73CA65AFA0DC}" type="datetimeFigureOut">
              <a:rPr lang="en-US" smtClean="0"/>
              <a:t>5/20/2024</a:t>
            </a:fld>
            <a:endParaRPr lang="en-US" dirty="0"/>
          </a:p>
        </p:txBody>
      </p:sp>
      <p:sp>
        <p:nvSpPr>
          <p:cNvPr id="6" name="Footer Placeholder 5">
            <a:extLst>
              <a:ext uri="{FF2B5EF4-FFF2-40B4-BE49-F238E27FC236}">
                <a16:creationId xmlns:a16="http://schemas.microsoft.com/office/drawing/2014/main" id="{09C01E92-078A-25A3-604E-728EDFF4899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BB80722-A1F4-676E-D141-879013C2BC75}"/>
              </a:ext>
            </a:extLst>
          </p:cNvPr>
          <p:cNvSpPr>
            <a:spLocks noGrp="1"/>
          </p:cNvSpPr>
          <p:nvPr>
            <p:ph type="sldNum" sz="quarter" idx="12"/>
          </p:nvPr>
        </p:nvSpPr>
        <p:spPr/>
        <p:txBody>
          <a:bodyPr/>
          <a:lstStyle/>
          <a:p>
            <a:fld id="{7B78CE79-93A1-4B40-B1FA-A3164C565317}" type="slidenum">
              <a:rPr lang="en-US" smtClean="0"/>
              <a:t>‹#›</a:t>
            </a:fld>
            <a:endParaRPr lang="en-US" dirty="0"/>
          </a:p>
        </p:txBody>
      </p:sp>
    </p:spTree>
    <p:extLst>
      <p:ext uri="{BB962C8B-B14F-4D97-AF65-F5344CB8AC3E}">
        <p14:creationId xmlns:p14="http://schemas.microsoft.com/office/powerpoint/2010/main" val="4255485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8AD13-AE38-BC60-BDCF-F8F3AFFA24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5A87E25-2A84-9587-93C9-BD6437A69CA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51B66509-BF94-C812-DCF2-A2627BA688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00B641-5C95-3609-1E87-549F38426AFB}"/>
              </a:ext>
            </a:extLst>
          </p:cNvPr>
          <p:cNvSpPr>
            <a:spLocks noGrp="1"/>
          </p:cNvSpPr>
          <p:nvPr>
            <p:ph type="dt" sz="half" idx="10"/>
          </p:nvPr>
        </p:nvSpPr>
        <p:spPr/>
        <p:txBody>
          <a:bodyPr/>
          <a:lstStyle/>
          <a:p>
            <a:fld id="{343CE1DB-3FD1-4632-AA52-73CA65AFA0DC}" type="datetimeFigureOut">
              <a:rPr lang="en-US" smtClean="0"/>
              <a:t>5/20/2024</a:t>
            </a:fld>
            <a:endParaRPr lang="en-US" dirty="0"/>
          </a:p>
        </p:txBody>
      </p:sp>
      <p:sp>
        <p:nvSpPr>
          <p:cNvPr id="6" name="Footer Placeholder 5">
            <a:extLst>
              <a:ext uri="{FF2B5EF4-FFF2-40B4-BE49-F238E27FC236}">
                <a16:creationId xmlns:a16="http://schemas.microsoft.com/office/drawing/2014/main" id="{21ED9A13-F505-DCAC-E61E-D1E1281024C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6A7FAF0-E12E-FCF7-D9C6-452A8DB40E1E}"/>
              </a:ext>
            </a:extLst>
          </p:cNvPr>
          <p:cNvSpPr>
            <a:spLocks noGrp="1"/>
          </p:cNvSpPr>
          <p:nvPr>
            <p:ph type="sldNum" sz="quarter" idx="12"/>
          </p:nvPr>
        </p:nvSpPr>
        <p:spPr/>
        <p:txBody>
          <a:bodyPr/>
          <a:lstStyle/>
          <a:p>
            <a:fld id="{7B78CE79-93A1-4B40-B1FA-A3164C565317}" type="slidenum">
              <a:rPr lang="en-US" smtClean="0"/>
              <a:t>‹#›</a:t>
            </a:fld>
            <a:endParaRPr lang="en-US" dirty="0"/>
          </a:p>
        </p:txBody>
      </p:sp>
    </p:spTree>
    <p:extLst>
      <p:ext uri="{BB962C8B-B14F-4D97-AF65-F5344CB8AC3E}">
        <p14:creationId xmlns:p14="http://schemas.microsoft.com/office/powerpoint/2010/main" val="3325001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7B68087-9F16-8064-204C-E3432157637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203A21D-E176-083D-F5D2-FD10021B821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95FC91-EE6F-42F2-8BB2-F92AD66C59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3CE1DB-3FD1-4632-AA52-73CA65AFA0DC}" type="datetimeFigureOut">
              <a:rPr lang="en-US" smtClean="0"/>
              <a:t>5/20/2024</a:t>
            </a:fld>
            <a:endParaRPr lang="en-US" dirty="0"/>
          </a:p>
        </p:txBody>
      </p:sp>
      <p:sp>
        <p:nvSpPr>
          <p:cNvPr id="5" name="Footer Placeholder 4">
            <a:extLst>
              <a:ext uri="{FF2B5EF4-FFF2-40B4-BE49-F238E27FC236}">
                <a16:creationId xmlns:a16="http://schemas.microsoft.com/office/drawing/2014/main" id="{5338283B-108B-622F-9985-6BBE8A6F22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475476BA-3675-16BE-1257-C4AEFE431E7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78CE79-93A1-4B40-B1FA-A3164C565317}" type="slidenum">
              <a:rPr lang="en-US" smtClean="0"/>
              <a:t>‹#›</a:t>
            </a:fld>
            <a:endParaRPr lang="en-US" dirty="0"/>
          </a:p>
        </p:txBody>
      </p:sp>
    </p:spTree>
    <p:extLst>
      <p:ext uri="{BB962C8B-B14F-4D97-AF65-F5344CB8AC3E}">
        <p14:creationId xmlns:p14="http://schemas.microsoft.com/office/powerpoint/2010/main" val="8341724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chart" Target="../charts/chart7.xml"/></Relationships>
</file>

<file path=ppt/slides/_rels/slide1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chart" Target="../charts/chart13.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chart" Target="../charts/chart17.xml"/><Relationship Id="rId4" Type="http://schemas.openxmlformats.org/officeDocument/2006/relationships/chart" Target="../charts/chart16.xml"/></Relationships>
</file>

<file path=ppt/slides/_rels/slide22.xml.rels><?xml version="1.0" encoding="UTF-8" standalone="yes"?>
<Relationships xmlns="http://schemas.openxmlformats.org/package/2006/relationships"><Relationship Id="rId3" Type="http://schemas.openxmlformats.org/officeDocument/2006/relationships/hyperlink" Target="https://ifdh.org/surveys/" TargetMode="External"/><Relationship Id="rId7"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3.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pixabay.com/en/world-map-world-map-earth-global-297315/" TargetMode="Externa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E0311CE5-3D05-493E-B9D2-CF549DF73D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n w="22225">
                <a:solidFill>
                  <a:schemeClr val="accent2"/>
                </a:solidFill>
                <a:prstDash val="solid"/>
              </a:ln>
              <a:solidFill>
                <a:schemeClr val="accent2">
                  <a:lumMod val="40000"/>
                  <a:lumOff val="60000"/>
                </a:schemeClr>
              </a:solidFill>
            </a:endParaRPr>
          </a:p>
        </p:txBody>
      </p:sp>
      <p:sp>
        <p:nvSpPr>
          <p:cNvPr id="2" name="Title 1">
            <a:extLst>
              <a:ext uri="{FF2B5EF4-FFF2-40B4-BE49-F238E27FC236}">
                <a16:creationId xmlns:a16="http://schemas.microsoft.com/office/drawing/2014/main" id="{3D4EF61F-5CCB-4D48-AB5B-BE8740C9BDA0}"/>
              </a:ext>
            </a:extLst>
          </p:cNvPr>
          <p:cNvSpPr>
            <a:spLocks noGrp="1"/>
          </p:cNvSpPr>
          <p:nvPr>
            <p:ph type="ctrTitle"/>
          </p:nvPr>
        </p:nvSpPr>
        <p:spPr>
          <a:xfrm>
            <a:off x="993370" y="4249107"/>
            <a:ext cx="10191405" cy="1109031"/>
          </a:xfrm>
        </p:spPr>
        <p:txBody>
          <a:bodyPr>
            <a:normAutofit/>
          </a:bodyPr>
          <a:lstStyle/>
          <a:p>
            <a:r>
              <a:rPr lang="en-US" sz="4400" dirty="0"/>
              <a:t>IFDH Orthodontic Hygiene Practices Survey</a:t>
            </a:r>
          </a:p>
        </p:txBody>
      </p:sp>
      <p:sp>
        <p:nvSpPr>
          <p:cNvPr id="3" name="Subtitle 2">
            <a:extLst>
              <a:ext uri="{FF2B5EF4-FFF2-40B4-BE49-F238E27FC236}">
                <a16:creationId xmlns:a16="http://schemas.microsoft.com/office/drawing/2014/main" id="{74777C0F-2D66-4B44-AFAC-2E8301EC432C}"/>
              </a:ext>
            </a:extLst>
          </p:cNvPr>
          <p:cNvSpPr>
            <a:spLocks noGrp="1"/>
          </p:cNvSpPr>
          <p:nvPr>
            <p:ph type="subTitle" idx="1"/>
          </p:nvPr>
        </p:nvSpPr>
        <p:spPr>
          <a:xfrm>
            <a:off x="993370" y="5582587"/>
            <a:ext cx="10191405" cy="546502"/>
          </a:xfrm>
        </p:spPr>
        <p:txBody>
          <a:bodyPr>
            <a:normAutofit/>
          </a:bodyPr>
          <a:lstStyle/>
          <a:p>
            <a:r>
              <a:rPr lang="en-US" dirty="0"/>
              <a:t>May 2024</a:t>
            </a:r>
          </a:p>
        </p:txBody>
      </p:sp>
      <p:pic>
        <p:nvPicPr>
          <p:cNvPr id="7" name="Picture 6" descr="A close-up of a dental brace&#10;&#10;Description automatically generated">
            <a:extLst>
              <a:ext uri="{FF2B5EF4-FFF2-40B4-BE49-F238E27FC236}">
                <a16:creationId xmlns:a16="http://schemas.microsoft.com/office/drawing/2014/main" id="{50D6D4D4-B771-627C-9E91-344323B4E0D9}"/>
              </a:ext>
            </a:extLst>
          </p:cNvPr>
          <p:cNvPicPr>
            <a:picLocks noChangeAspect="1"/>
          </p:cNvPicPr>
          <p:nvPr/>
        </p:nvPicPr>
        <p:blipFill rotWithShape="1">
          <a:blip r:embed="rId3">
            <a:extLst>
              <a:ext uri="{28A0092B-C50C-407E-A947-70E740481C1C}">
                <a14:useLocalDpi xmlns:a14="http://schemas.microsoft.com/office/drawing/2010/main" val="0"/>
              </a:ext>
            </a:extLst>
          </a:blip>
          <a:srcRect l="9971" r="6451" b="3"/>
          <a:stretch/>
        </p:blipFill>
        <p:spPr>
          <a:xfrm>
            <a:off x="198741" y="171720"/>
            <a:ext cx="5803323" cy="3905677"/>
          </a:xfrm>
          <a:prstGeom prst="rect">
            <a:avLst/>
          </a:prstGeom>
        </p:spPr>
      </p:pic>
      <p:pic>
        <p:nvPicPr>
          <p:cNvPr id="9" name="Picture 8" descr="A blue and white sign with white text&#10;&#10;Description automatically generated">
            <a:extLst>
              <a:ext uri="{FF2B5EF4-FFF2-40B4-BE49-F238E27FC236}">
                <a16:creationId xmlns:a16="http://schemas.microsoft.com/office/drawing/2014/main" id="{DE555D16-1521-86E1-F8ED-0659341690AB}"/>
              </a:ext>
            </a:extLst>
          </p:cNvPr>
          <p:cNvPicPr>
            <a:picLocks noChangeAspect="1"/>
          </p:cNvPicPr>
          <p:nvPr/>
        </p:nvPicPr>
        <p:blipFill rotWithShape="1">
          <a:blip r:embed="rId4">
            <a:extLst>
              <a:ext uri="{28A0092B-C50C-407E-A947-70E740481C1C}">
                <a14:useLocalDpi xmlns:a14="http://schemas.microsoft.com/office/drawing/2010/main" val="0"/>
              </a:ext>
            </a:extLst>
          </a:blip>
          <a:srcRect l="3370" r="5975"/>
          <a:stretch/>
        </p:blipFill>
        <p:spPr>
          <a:xfrm>
            <a:off x="6189934" y="156394"/>
            <a:ext cx="5803323" cy="3920994"/>
          </a:xfrm>
          <a:prstGeom prst="rect">
            <a:avLst/>
          </a:prstGeom>
        </p:spPr>
      </p:pic>
      <p:sp>
        <p:nvSpPr>
          <p:cNvPr id="5" name="AutoShape 2">
            <a:extLst>
              <a:ext uri="{FF2B5EF4-FFF2-40B4-BE49-F238E27FC236}">
                <a16:creationId xmlns:a16="http://schemas.microsoft.com/office/drawing/2014/main" id="{2D2C6BCD-3FE5-B2F0-5091-2FF7D2AE4A6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007495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9DADC56F-9EB4-0B1B-40B8-1FC36E90BB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69188" y="5685054"/>
            <a:ext cx="1302218" cy="868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a:extLst>
              <a:ext uri="{FF2B5EF4-FFF2-40B4-BE49-F238E27FC236}">
                <a16:creationId xmlns:a16="http://schemas.microsoft.com/office/drawing/2014/main" id="{A1C3C07D-6C6B-950E-0928-3553ED81A233}"/>
              </a:ext>
            </a:extLst>
          </p:cNvPr>
          <p:cNvSpPr txBox="1">
            <a:spLocks/>
          </p:cNvSpPr>
          <p:nvPr/>
        </p:nvSpPr>
        <p:spPr>
          <a:xfrm>
            <a:off x="975360" y="500380"/>
            <a:ext cx="10048240" cy="5334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rgbClr val="0070C0"/>
                </a:solidFill>
                <a:latin typeface="+mn-lt"/>
              </a:rPr>
              <a:t>What percentage of the orthodontic patients you see in ACTIVE treatment wear REMOVABLE appliances, such as clear aligners? </a:t>
            </a:r>
            <a:br>
              <a:rPr lang="en-US" sz="2800" b="1" dirty="0">
                <a:solidFill>
                  <a:srgbClr val="0070C0"/>
                </a:solidFill>
                <a:latin typeface="+mn-lt"/>
              </a:rPr>
            </a:br>
            <a:br>
              <a:rPr lang="en-US" sz="2800" b="1" dirty="0">
                <a:solidFill>
                  <a:srgbClr val="0070C0"/>
                </a:solidFill>
                <a:latin typeface="+mn-lt"/>
              </a:rPr>
            </a:br>
            <a:r>
              <a:rPr lang="en-US" sz="2800" dirty="0">
                <a:latin typeface="+mn-lt"/>
              </a:rPr>
              <a:t>26% said all or most   </a:t>
            </a:r>
          </a:p>
        </p:txBody>
      </p:sp>
      <p:sp>
        <p:nvSpPr>
          <p:cNvPr id="4" name="Text Placeholder 2">
            <a:extLst>
              <a:ext uri="{FF2B5EF4-FFF2-40B4-BE49-F238E27FC236}">
                <a16:creationId xmlns:a16="http://schemas.microsoft.com/office/drawing/2014/main" id="{58B904F3-F000-700B-5765-F5424C8FCB6B}"/>
              </a:ext>
            </a:extLst>
          </p:cNvPr>
          <p:cNvSpPr txBox="1">
            <a:spLocks/>
          </p:cNvSpPr>
          <p:nvPr/>
        </p:nvSpPr>
        <p:spPr>
          <a:xfrm>
            <a:off x="162560" y="6362700"/>
            <a:ext cx="8229600" cy="381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t>Total Respondents: 264</a:t>
            </a:r>
          </a:p>
        </p:txBody>
      </p:sp>
      <p:graphicFrame>
        <p:nvGraphicFramePr>
          <p:cNvPr id="5" name="Chart 4">
            <a:extLst>
              <a:ext uri="{FF2B5EF4-FFF2-40B4-BE49-F238E27FC236}">
                <a16:creationId xmlns:a16="http://schemas.microsoft.com/office/drawing/2014/main" id="{9CAF87FC-E1DD-3531-556B-C40EE21D4D64}"/>
              </a:ext>
            </a:extLst>
          </p:cNvPr>
          <p:cNvGraphicFramePr/>
          <p:nvPr>
            <p:extLst>
              <p:ext uri="{D42A27DB-BD31-4B8C-83A1-F6EECF244321}">
                <p14:modId xmlns:p14="http://schemas.microsoft.com/office/powerpoint/2010/main" val="3548834385"/>
              </p:ext>
            </p:extLst>
          </p:nvPr>
        </p:nvGraphicFramePr>
        <p:xfrm>
          <a:off x="1692166" y="2181251"/>
          <a:ext cx="8677022" cy="406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644382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9DADC56F-9EB4-0B1B-40B8-1FC36E90BB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69188" y="5685054"/>
            <a:ext cx="1302218" cy="868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a:extLst>
              <a:ext uri="{FF2B5EF4-FFF2-40B4-BE49-F238E27FC236}">
                <a16:creationId xmlns:a16="http://schemas.microsoft.com/office/drawing/2014/main" id="{1D913E23-24FC-4BF1-8F2B-7D329F23EEB5}"/>
              </a:ext>
            </a:extLst>
          </p:cNvPr>
          <p:cNvSpPr txBox="1">
            <a:spLocks/>
          </p:cNvSpPr>
          <p:nvPr/>
        </p:nvSpPr>
        <p:spPr bwMode="auto">
          <a:xfrm>
            <a:off x="609600" y="408727"/>
            <a:ext cx="11061806"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000" kern="1200">
                <a:solidFill>
                  <a:schemeClr val="tx1">
                    <a:lumMod val="65000"/>
                    <a:lumOff val="35000"/>
                  </a:schemeClr>
                </a:solidFill>
                <a:latin typeface="Arial" pitchFamily="34" charset="0"/>
                <a:ea typeface="+mj-ea"/>
                <a:cs typeface="Arial" pitchFamily="34" charset="0"/>
              </a:defRPr>
            </a:lvl1pPr>
            <a:lvl2pPr algn="l" rtl="0" eaLnBrk="0" fontAlgn="base" hangingPunct="0">
              <a:spcBef>
                <a:spcPct val="0"/>
              </a:spcBef>
              <a:spcAft>
                <a:spcPct val="0"/>
              </a:spcAft>
              <a:defRPr sz="3200">
                <a:solidFill>
                  <a:schemeClr val="tx1"/>
                </a:solidFill>
                <a:latin typeface="Calibri" pitchFamily="34" charset="0"/>
              </a:defRPr>
            </a:lvl2pPr>
            <a:lvl3pPr algn="l" rtl="0" eaLnBrk="0" fontAlgn="base" hangingPunct="0">
              <a:spcBef>
                <a:spcPct val="0"/>
              </a:spcBef>
              <a:spcAft>
                <a:spcPct val="0"/>
              </a:spcAft>
              <a:defRPr sz="3200">
                <a:solidFill>
                  <a:schemeClr val="tx1"/>
                </a:solidFill>
                <a:latin typeface="Calibri" pitchFamily="34" charset="0"/>
              </a:defRPr>
            </a:lvl3pPr>
            <a:lvl4pPr algn="l" rtl="0" eaLnBrk="0" fontAlgn="base" hangingPunct="0">
              <a:spcBef>
                <a:spcPct val="0"/>
              </a:spcBef>
              <a:spcAft>
                <a:spcPct val="0"/>
              </a:spcAft>
              <a:defRPr sz="3200">
                <a:solidFill>
                  <a:schemeClr val="tx1"/>
                </a:solidFill>
                <a:latin typeface="Calibri" pitchFamily="34" charset="0"/>
              </a:defRPr>
            </a:lvl4pPr>
            <a:lvl5pPr algn="l" rtl="0" eaLnBrk="0" fontAlgn="base" hangingPunct="0">
              <a:spcBef>
                <a:spcPct val="0"/>
              </a:spcBef>
              <a:spcAft>
                <a:spcPct val="0"/>
              </a:spcAft>
              <a:defRPr sz="32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4F81BD"/>
                </a:solidFill>
                <a:effectLst/>
                <a:uLnTx/>
                <a:uFillTx/>
                <a:latin typeface="Arial" pitchFamily="34" charset="0"/>
                <a:ea typeface="+mj-ea"/>
                <a:cs typeface="Arial" pitchFamily="34" charset="0"/>
              </a:rPr>
              <a:t>Thinking of the orthodontic patients you see with REMOVABLE appliances, how many experience the following conditions during orthodontic treatment?   </a:t>
            </a:r>
          </a:p>
        </p:txBody>
      </p:sp>
      <p:sp>
        <p:nvSpPr>
          <p:cNvPr id="8" name="Text Placeholder 2">
            <a:extLst>
              <a:ext uri="{FF2B5EF4-FFF2-40B4-BE49-F238E27FC236}">
                <a16:creationId xmlns:a16="http://schemas.microsoft.com/office/drawing/2014/main" id="{5B611317-DA27-1B75-7382-E43A003FB7A7}"/>
              </a:ext>
            </a:extLst>
          </p:cNvPr>
          <p:cNvSpPr txBox="1">
            <a:spLocks/>
          </p:cNvSpPr>
          <p:nvPr/>
        </p:nvSpPr>
        <p:spPr bwMode="auto">
          <a:xfrm>
            <a:off x="153187" y="6153748"/>
            <a:ext cx="9441750" cy="70425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Tx/>
              <a:buNone/>
              <a:defRPr sz="1200" kern="1200">
                <a:solidFill>
                  <a:schemeClr val="tx1">
                    <a:lumMod val="65000"/>
                    <a:lumOff val="35000"/>
                  </a:schemeClr>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US" sz="1200" b="0" i="0" u="none" strike="noStrike" kern="1200" cap="none" spc="0" normalizeH="0" baseline="0" noProof="0" dirty="0">
                <a:ln>
                  <a:noFill/>
                </a:ln>
                <a:solidFill>
                  <a:sysClr val="windowText" lastClr="000000">
                    <a:lumMod val="65000"/>
                    <a:lumOff val="35000"/>
                  </a:sysClr>
                </a:solidFill>
                <a:effectLst/>
                <a:uLnTx/>
                <a:uFillTx/>
                <a:latin typeface="Arial" pitchFamily="34" charset="0"/>
                <a:ea typeface="+mn-ea"/>
                <a:cs typeface="Arial" pitchFamily="34" charset="0"/>
              </a:rPr>
              <a:t>Total Respondents: 249</a:t>
            </a: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US" sz="1200" b="0" i="0" u="none" strike="noStrike" kern="1200" cap="none" spc="0" normalizeH="0" baseline="0" noProof="0" dirty="0">
                <a:ln>
                  <a:noFill/>
                </a:ln>
                <a:solidFill>
                  <a:sysClr val="windowText" lastClr="000000">
                    <a:lumMod val="65000"/>
                    <a:lumOff val="35000"/>
                  </a:sysClr>
                </a:solidFill>
                <a:effectLst/>
                <a:uLnTx/>
                <a:uFillTx/>
                <a:latin typeface="Arial" pitchFamily="34" charset="0"/>
                <a:ea typeface="+mn-ea"/>
                <a:cs typeface="Arial" pitchFamily="34" charset="0"/>
              </a:rPr>
              <a:t>In the survey, participants were given the following definitions: virtually all = 80% to 100% of patients, most = 60% to 80%</a:t>
            </a: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US" sz="1200" b="0" i="0" u="none" strike="noStrike" kern="1200" cap="none" spc="0" normalizeH="0" baseline="0" noProof="0" dirty="0">
                <a:ln>
                  <a:noFill/>
                </a:ln>
                <a:solidFill>
                  <a:sysClr val="windowText" lastClr="000000">
                    <a:lumMod val="65000"/>
                    <a:lumOff val="35000"/>
                  </a:sysClr>
                </a:solidFill>
                <a:effectLst/>
                <a:uLnTx/>
                <a:uFillTx/>
                <a:latin typeface="Arial" pitchFamily="34" charset="0"/>
                <a:ea typeface="+mn-ea"/>
                <a:cs typeface="Arial" pitchFamily="34" charset="0"/>
              </a:rPr>
              <a:t>of patients, some = 40% to 60% of patients, few = 20% to 40% of patients, and virtually none = 0% to 20% of patients. </a:t>
            </a:r>
          </a:p>
        </p:txBody>
      </p:sp>
      <p:graphicFrame>
        <p:nvGraphicFramePr>
          <p:cNvPr id="9" name="Chart 8">
            <a:extLst>
              <a:ext uri="{FF2B5EF4-FFF2-40B4-BE49-F238E27FC236}">
                <a16:creationId xmlns:a16="http://schemas.microsoft.com/office/drawing/2014/main" id="{D80A3E66-BFDF-CC57-C184-F30D00D078DF}"/>
              </a:ext>
            </a:extLst>
          </p:cNvPr>
          <p:cNvGraphicFramePr/>
          <p:nvPr>
            <p:extLst>
              <p:ext uri="{D42A27DB-BD31-4B8C-83A1-F6EECF244321}">
                <p14:modId xmlns:p14="http://schemas.microsoft.com/office/powerpoint/2010/main" val="996431838"/>
              </p:ext>
            </p:extLst>
          </p:nvPr>
        </p:nvGraphicFramePr>
        <p:xfrm>
          <a:off x="520594" y="2133600"/>
          <a:ext cx="10284040" cy="4064000"/>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a:extLst>
              <a:ext uri="{FF2B5EF4-FFF2-40B4-BE49-F238E27FC236}">
                <a16:creationId xmlns:a16="http://schemas.microsoft.com/office/drawing/2014/main" id="{62BFB77F-9345-DC1B-61B5-6EF44036DEF1}"/>
              </a:ext>
            </a:extLst>
          </p:cNvPr>
          <p:cNvSpPr txBox="1"/>
          <p:nvPr/>
        </p:nvSpPr>
        <p:spPr>
          <a:xfrm>
            <a:off x="759125" y="1398670"/>
            <a:ext cx="8382000" cy="646331"/>
          </a:xfrm>
          <a:prstGeom prst="rect">
            <a:avLst/>
          </a:prstGeom>
          <a:noFill/>
        </p:spPr>
        <p:txBody>
          <a:bodyPr wrap="square" rtlCol="0">
            <a:spAutoFit/>
          </a:bodyPr>
          <a:lstStyle/>
          <a:p>
            <a:pPr fontAlgn="base">
              <a:spcBef>
                <a:spcPct val="0"/>
              </a:spcBef>
              <a:spcAft>
                <a:spcPct val="0"/>
              </a:spcAft>
            </a:pPr>
            <a:r>
              <a:rPr lang="en-US" dirty="0">
                <a:solidFill>
                  <a:prstClr val="black"/>
                </a:solidFill>
                <a:cs typeface="Arial" charset="0"/>
              </a:rPr>
              <a:t>% saying ‘virtually all’ or ‘most’ patients experience:</a:t>
            </a:r>
            <a:br>
              <a:rPr lang="en-US" dirty="0">
                <a:solidFill>
                  <a:prstClr val="black"/>
                </a:solidFill>
                <a:cs typeface="Arial" charset="0"/>
              </a:rPr>
            </a:br>
            <a:r>
              <a:rPr lang="en-US" dirty="0">
                <a:solidFill>
                  <a:prstClr val="black"/>
                </a:solidFill>
                <a:cs typeface="Arial" charset="0"/>
              </a:rPr>
              <a:t>Gingivitis 15%, poor plaque control 11%, poor compliance with daily hygiene 10%</a:t>
            </a:r>
          </a:p>
        </p:txBody>
      </p:sp>
    </p:spTree>
    <p:extLst>
      <p:ext uri="{BB962C8B-B14F-4D97-AF65-F5344CB8AC3E}">
        <p14:creationId xmlns:p14="http://schemas.microsoft.com/office/powerpoint/2010/main" val="19868185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9DADC56F-9EB4-0B1B-40B8-1FC36E90BB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69188" y="5685054"/>
            <a:ext cx="1302218" cy="868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a:extLst>
              <a:ext uri="{FF2B5EF4-FFF2-40B4-BE49-F238E27FC236}">
                <a16:creationId xmlns:a16="http://schemas.microsoft.com/office/drawing/2014/main" id="{069A3126-F302-2F6E-D985-22FDBDECF89F}"/>
              </a:ext>
            </a:extLst>
          </p:cNvPr>
          <p:cNvSpPr txBox="1">
            <a:spLocks/>
          </p:cNvSpPr>
          <p:nvPr/>
        </p:nvSpPr>
        <p:spPr>
          <a:xfrm>
            <a:off x="562304" y="304800"/>
            <a:ext cx="11303876" cy="5334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rgbClr val="0070C0"/>
                </a:solidFill>
                <a:latin typeface="+mn-lt"/>
              </a:rPr>
              <a:t>Which of the following oral hygiene products for daily self care do you ROUTINELY recommend to patients who wear REMOVABLE orthodontic appliances?  </a:t>
            </a:r>
            <a:br>
              <a:rPr lang="en-US" sz="2400" b="1" dirty="0">
                <a:solidFill>
                  <a:srgbClr val="0070C0"/>
                </a:solidFill>
                <a:latin typeface="+mn-lt"/>
              </a:rPr>
            </a:br>
            <a:r>
              <a:rPr lang="en-US" sz="1800" b="1" dirty="0">
                <a:solidFill>
                  <a:srgbClr val="0070C0"/>
                </a:solidFill>
                <a:latin typeface="+mn-lt"/>
              </a:rPr>
              <a:t>(Check all that apply)</a:t>
            </a:r>
          </a:p>
        </p:txBody>
      </p:sp>
      <p:sp>
        <p:nvSpPr>
          <p:cNvPr id="4" name="Text Placeholder 2">
            <a:extLst>
              <a:ext uri="{FF2B5EF4-FFF2-40B4-BE49-F238E27FC236}">
                <a16:creationId xmlns:a16="http://schemas.microsoft.com/office/drawing/2014/main" id="{8B092B12-B90C-B8F8-0090-02A112DFD2F6}"/>
              </a:ext>
            </a:extLst>
          </p:cNvPr>
          <p:cNvSpPr txBox="1">
            <a:spLocks/>
          </p:cNvSpPr>
          <p:nvPr/>
        </p:nvSpPr>
        <p:spPr>
          <a:xfrm>
            <a:off x="257503" y="6477000"/>
            <a:ext cx="8229600" cy="381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t>Total Respondents: 249</a:t>
            </a:r>
          </a:p>
        </p:txBody>
      </p:sp>
      <p:graphicFrame>
        <p:nvGraphicFramePr>
          <p:cNvPr id="5" name="Chart 4">
            <a:extLst>
              <a:ext uri="{FF2B5EF4-FFF2-40B4-BE49-F238E27FC236}">
                <a16:creationId xmlns:a16="http://schemas.microsoft.com/office/drawing/2014/main" id="{1549AD55-306A-CD90-79AD-40FFDAEF8F21}"/>
              </a:ext>
            </a:extLst>
          </p:cNvPr>
          <p:cNvGraphicFramePr/>
          <p:nvPr>
            <p:extLst>
              <p:ext uri="{D42A27DB-BD31-4B8C-83A1-F6EECF244321}">
                <p14:modId xmlns:p14="http://schemas.microsoft.com/office/powerpoint/2010/main" val="181357653"/>
              </p:ext>
            </p:extLst>
          </p:nvPr>
        </p:nvGraphicFramePr>
        <p:xfrm>
          <a:off x="1219199" y="1429407"/>
          <a:ext cx="9038897" cy="491884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686390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9DADC56F-9EB4-0B1B-40B8-1FC36E90BB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69188" y="5685054"/>
            <a:ext cx="1302218" cy="868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a:extLst>
              <a:ext uri="{FF2B5EF4-FFF2-40B4-BE49-F238E27FC236}">
                <a16:creationId xmlns:a16="http://schemas.microsoft.com/office/drawing/2014/main" id="{323CE337-774A-935C-44AC-289E60CCFA5B}"/>
              </a:ext>
            </a:extLst>
          </p:cNvPr>
          <p:cNvSpPr txBox="1">
            <a:spLocks/>
          </p:cNvSpPr>
          <p:nvPr/>
        </p:nvSpPr>
        <p:spPr>
          <a:xfrm>
            <a:off x="646385" y="528145"/>
            <a:ext cx="10221311" cy="5334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rgbClr val="0070C0"/>
                </a:solidFill>
              </a:rPr>
              <a:t>How often do you recommend dental hygienist visits for patients undergoing orthodontic treatment?  </a:t>
            </a:r>
          </a:p>
        </p:txBody>
      </p:sp>
      <p:sp>
        <p:nvSpPr>
          <p:cNvPr id="4" name="Text Placeholder 2">
            <a:extLst>
              <a:ext uri="{FF2B5EF4-FFF2-40B4-BE49-F238E27FC236}">
                <a16:creationId xmlns:a16="http://schemas.microsoft.com/office/drawing/2014/main" id="{0E333C0B-D697-D08B-CBFE-24E45F620988}"/>
              </a:ext>
            </a:extLst>
          </p:cNvPr>
          <p:cNvSpPr txBox="1">
            <a:spLocks/>
          </p:cNvSpPr>
          <p:nvPr/>
        </p:nvSpPr>
        <p:spPr>
          <a:xfrm>
            <a:off x="325821" y="6210299"/>
            <a:ext cx="8229600" cy="381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t>Total Respondents: 264</a:t>
            </a:r>
          </a:p>
        </p:txBody>
      </p:sp>
      <p:graphicFrame>
        <p:nvGraphicFramePr>
          <p:cNvPr id="5" name="Chart 4">
            <a:extLst>
              <a:ext uri="{FF2B5EF4-FFF2-40B4-BE49-F238E27FC236}">
                <a16:creationId xmlns:a16="http://schemas.microsoft.com/office/drawing/2014/main" id="{55E47606-CB5B-33EF-CB09-796D3742443A}"/>
              </a:ext>
            </a:extLst>
          </p:cNvPr>
          <p:cNvGraphicFramePr/>
          <p:nvPr>
            <p:extLst>
              <p:ext uri="{D42A27DB-BD31-4B8C-83A1-F6EECF244321}">
                <p14:modId xmlns:p14="http://schemas.microsoft.com/office/powerpoint/2010/main" val="2263929980"/>
              </p:ext>
            </p:extLst>
          </p:nvPr>
        </p:nvGraphicFramePr>
        <p:xfrm>
          <a:off x="1145994" y="1603922"/>
          <a:ext cx="8153400" cy="406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63424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9DADC56F-9EB4-0B1B-40B8-1FC36E90BB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69188" y="5685054"/>
            <a:ext cx="1302218" cy="868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84AF5A43-F228-298E-DC69-FCB3412963D3}"/>
              </a:ext>
            </a:extLst>
          </p:cNvPr>
          <p:cNvSpPr txBox="1">
            <a:spLocks/>
          </p:cNvSpPr>
          <p:nvPr/>
        </p:nvSpPr>
        <p:spPr bwMode="auto">
          <a:xfrm>
            <a:off x="609600" y="733032"/>
            <a:ext cx="11061806"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000" kern="1200">
                <a:solidFill>
                  <a:schemeClr val="tx1">
                    <a:lumMod val="65000"/>
                    <a:lumOff val="35000"/>
                  </a:schemeClr>
                </a:solidFill>
                <a:latin typeface="Arial" pitchFamily="34" charset="0"/>
                <a:ea typeface="+mj-ea"/>
                <a:cs typeface="Arial" pitchFamily="34" charset="0"/>
              </a:defRPr>
            </a:lvl1pPr>
            <a:lvl2pPr algn="l" rtl="0" eaLnBrk="0" fontAlgn="base" hangingPunct="0">
              <a:spcBef>
                <a:spcPct val="0"/>
              </a:spcBef>
              <a:spcAft>
                <a:spcPct val="0"/>
              </a:spcAft>
              <a:defRPr sz="3200">
                <a:solidFill>
                  <a:schemeClr val="tx1"/>
                </a:solidFill>
                <a:latin typeface="Calibri" pitchFamily="34" charset="0"/>
              </a:defRPr>
            </a:lvl2pPr>
            <a:lvl3pPr algn="l" rtl="0" eaLnBrk="0" fontAlgn="base" hangingPunct="0">
              <a:spcBef>
                <a:spcPct val="0"/>
              </a:spcBef>
              <a:spcAft>
                <a:spcPct val="0"/>
              </a:spcAft>
              <a:defRPr sz="3200">
                <a:solidFill>
                  <a:schemeClr val="tx1"/>
                </a:solidFill>
                <a:latin typeface="Calibri" pitchFamily="34" charset="0"/>
              </a:defRPr>
            </a:lvl3pPr>
            <a:lvl4pPr algn="l" rtl="0" eaLnBrk="0" fontAlgn="base" hangingPunct="0">
              <a:spcBef>
                <a:spcPct val="0"/>
              </a:spcBef>
              <a:spcAft>
                <a:spcPct val="0"/>
              </a:spcAft>
              <a:defRPr sz="3200">
                <a:solidFill>
                  <a:schemeClr val="tx1"/>
                </a:solidFill>
                <a:latin typeface="Calibri" pitchFamily="34" charset="0"/>
              </a:defRPr>
            </a:lvl4pPr>
            <a:lvl5pPr algn="l" rtl="0" eaLnBrk="0" fontAlgn="base" hangingPunct="0">
              <a:spcBef>
                <a:spcPct val="0"/>
              </a:spcBef>
              <a:spcAft>
                <a:spcPct val="0"/>
              </a:spcAft>
              <a:defRPr sz="32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70C0"/>
                </a:solidFill>
                <a:effectLst/>
                <a:uLnTx/>
                <a:uFillTx/>
                <a:latin typeface="Arial" pitchFamily="34" charset="0"/>
                <a:ea typeface="+mj-ea"/>
                <a:cs typeface="Arial" pitchFamily="34" charset="0"/>
              </a:rPr>
              <a:t>Of the products you routinely recommend for daily self-care to your patients with fixed or removable orthodontics, which product would you say has the greatest patient compliance (check one)?  </a:t>
            </a:r>
          </a:p>
        </p:txBody>
      </p:sp>
      <p:graphicFrame>
        <p:nvGraphicFramePr>
          <p:cNvPr id="7" name="Chart 6">
            <a:extLst>
              <a:ext uri="{FF2B5EF4-FFF2-40B4-BE49-F238E27FC236}">
                <a16:creationId xmlns:a16="http://schemas.microsoft.com/office/drawing/2014/main" id="{1195721E-FD33-3007-4719-E3BC57B6F104}"/>
              </a:ext>
            </a:extLst>
          </p:cNvPr>
          <p:cNvGraphicFramePr/>
          <p:nvPr>
            <p:extLst>
              <p:ext uri="{D42A27DB-BD31-4B8C-83A1-F6EECF244321}">
                <p14:modId xmlns:p14="http://schemas.microsoft.com/office/powerpoint/2010/main" val="1364928784"/>
              </p:ext>
            </p:extLst>
          </p:nvPr>
        </p:nvGraphicFramePr>
        <p:xfrm>
          <a:off x="840827" y="1692165"/>
          <a:ext cx="9059917" cy="4614041"/>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 Placeholder 2">
            <a:extLst>
              <a:ext uri="{FF2B5EF4-FFF2-40B4-BE49-F238E27FC236}">
                <a16:creationId xmlns:a16="http://schemas.microsoft.com/office/drawing/2014/main" id="{B87A20C3-42CC-BD22-4B9A-017A142FFFB7}"/>
              </a:ext>
            </a:extLst>
          </p:cNvPr>
          <p:cNvSpPr txBox="1">
            <a:spLocks/>
          </p:cNvSpPr>
          <p:nvPr/>
        </p:nvSpPr>
        <p:spPr>
          <a:xfrm>
            <a:off x="325821" y="6210299"/>
            <a:ext cx="8229600" cy="381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t>Total Respondents: 264</a:t>
            </a:r>
          </a:p>
        </p:txBody>
      </p:sp>
    </p:spTree>
    <p:extLst>
      <p:ext uri="{BB962C8B-B14F-4D97-AF65-F5344CB8AC3E}">
        <p14:creationId xmlns:p14="http://schemas.microsoft.com/office/powerpoint/2010/main" val="35951772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9DADC56F-9EB4-0B1B-40B8-1FC36E90BB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69188" y="5685054"/>
            <a:ext cx="1302218" cy="868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a:extLst>
              <a:ext uri="{FF2B5EF4-FFF2-40B4-BE49-F238E27FC236}">
                <a16:creationId xmlns:a16="http://schemas.microsoft.com/office/drawing/2014/main" id="{47912871-1CE1-65A1-8ABB-10197F16E219}"/>
              </a:ext>
            </a:extLst>
          </p:cNvPr>
          <p:cNvSpPr txBox="1">
            <a:spLocks/>
          </p:cNvSpPr>
          <p:nvPr/>
        </p:nvSpPr>
        <p:spPr>
          <a:xfrm>
            <a:off x="457200" y="490987"/>
            <a:ext cx="11009586" cy="5334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rgbClr val="0070C0"/>
                </a:solidFill>
              </a:rPr>
              <a:t>How much do you agree or disagree that poor plaque control during orthodontic treatment contributes to the following consequences?   </a:t>
            </a:r>
          </a:p>
        </p:txBody>
      </p:sp>
      <p:sp>
        <p:nvSpPr>
          <p:cNvPr id="4" name="Text Placeholder 2">
            <a:extLst>
              <a:ext uri="{FF2B5EF4-FFF2-40B4-BE49-F238E27FC236}">
                <a16:creationId xmlns:a16="http://schemas.microsoft.com/office/drawing/2014/main" id="{414E90E4-F912-0100-4636-67551997FD79}"/>
              </a:ext>
            </a:extLst>
          </p:cNvPr>
          <p:cNvSpPr txBox="1">
            <a:spLocks/>
          </p:cNvSpPr>
          <p:nvPr/>
        </p:nvSpPr>
        <p:spPr>
          <a:xfrm>
            <a:off x="123645" y="6248400"/>
            <a:ext cx="8229600" cy="381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t>Total Respondents: 264</a:t>
            </a:r>
          </a:p>
        </p:txBody>
      </p:sp>
      <p:graphicFrame>
        <p:nvGraphicFramePr>
          <p:cNvPr id="5" name="Chart 4">
            <a:extLst>
              <a:ext uri="{FF2B5EF4-FFF2-40B4-BE49-F238E27FC236}">
                <a16:creationId xmlns:a16="http://schemas.microsoft.com/office/drawing/2014/main" id="{AF8C754A-8A4D-F3BD-ADBC-1B950200D29A}"/>
              </a:ext>
            </a:extLst>
          </p:cNvPr>
          <p:cNvGraphicFramePr/>
          <p:nvPr>
            <p:extLst>
              <p:ext uri="{D42A27DB-BD31-4B8C-83A1-F6EECF244321}">
                <p14:modId xmlns:p14="http://schemas.microsoft.com/office/powerpoint/2010/main" val="1387131112"/>
              </p:ext>
            </p:extLst>
          </p:nvPr>
        </p:nvGraphicFramePr>
        <p:xfrm>
          <a:off x="367862" y="1681655"/>
          <a:ext cx="10478814" cy="39199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509472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9DADC56F-9EB4-0B1B-40B8-1FC36E90BB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69188" y="5685054"/>
            <a:ext cx="1302218" cy="868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a:extLst>
              <a:ext uri="{FF2B5EF4-FFF2-40B4-BE49-F238E27FC236}">
                <a16:creationId xmlns:a16="http://schemas.microsoft.com/office/drawing/2014/main" id="{EF218A85-6AB3-88C4-E639-D07F9A514845}"/>
              </a:ext>
            </a:extLst>
          </p:cNvPr>
          <p:cNvSpPr txBox="1">
            <a:spLocks/>
          </p:cNvSpPr>
          <p:nvPr/>
        </p:nvSpPr>
        <p:spPr>
          <a:xfrm>
            <a:off x="457200" y="274638"/>
            <a:ext cx="10452538"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rgbClr val="0070C0"/>
                </a:solidFill>
              </a:rPr>
              <a:t>How much do you agree or disagree that poor plaque control during orthodontic treatment contributes to the following consequences?   </a:t>
            </a:r>
          </a:p>
        </p:txBody>
      </p:sp>
      <p:graphicFrame>
        <p:nvGraphicFramePr>
          <p:cNvPr id="4" name="Content Placeholder 14">
            <a:extLst>
              <a:ext uri="{FF2B5EF4-FFF2-40B4-BE49-F238E27FC236}">
                <a16:creationId xmlns:a16="http://schemas.microsoft.com/office/drawing/2014/main" id="{32C1716B-F72A-B819-029A-EA6DAFA81958}"/>
              </a:ext>
            </a:extLst>
          </p:cNvPr>
          <p:cNvGraphicFramePr>
            <a:graphicFrameLocks/>
          </p:cNvGraphicFramePr>
          <p:nvPr>
            <p:extLst>
              <p:ext uri="{D42A27DB-BD31-4B8C-83A1-F6EECF244321}">
                <p14:modId xmlns:p14="http://schemas.microsoft.com/office/powerpoint/2010/main" val="2335724107"/>
              </p:ext>
            </p:extLst>
          </p:nvPr>
        </p:nvGraphicFramePr>
        <p:xfrm>
          <a:off x="457199" y="1592263"/>
          <a:ext cx="10315903" cy="4525962"/>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Placeholder 2">
            <a:extLst>
              <a:ext uri="{FF2B5EF4-FFF2-40B4-BE49-F238E27FC236}">
                <a16:creationId xmlns:a16="http://schemas.microsoft.com/office/drawing/2014/main" id="{D0864B01-519A-E18E-8F5B-6CA0298C80F1}"/>
              </a:ext>
            </a:extLst>
          </p:cNvPr>
          <p:cNvSpPr>
            <a:spLocks noGrp="1"/>
          </p:cNvSpPr>
          <p:nvPr>
            <p:ph type="ftr" sz="quarter" idx="11"/>
          </p:nvPr>
        </p:nvSpPr>
        <p:spPr>
          <a:xfrm>
            <a:off x="152400" y="6356349"/>
            <a:ext cx="2895600" cy="365125"/>
          </a:xfrm>
        </p:spPr>
        <p:txBody>
          <a:bodyPr/>
          <a:lstStyle/>
          <a:p>
            <a:pPr algn="l"/>
            <a:r>
              <a:rPr lang="en-US" sz="1200" dirty="0"/>
              <a:t>Total Respondents: 264</a:t>
            </a:r>
          </a:p>
        </p:txBody>
      </p:sp>
    </p:spTree>
    <p:extLst>
      <p:ext uri="{BB962C8B-B14F-4D97-AF65-F5344CB8AC3E}">
        <p14:creationId xmlns:p14="http://schemas.microsoft.com/office/powerpoint/2010/main" val="6322750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9DADC56F-9EB4-0B1B-40B8-1FC36E90BB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69188" y="5685054"/>
            <a:ext cx="1302218" cy="868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a:extLst>
              <a:ext uri="{FF2B5EF4-FFF2-40B4-BE49-F238E27FC236}">
                <a16:creationId xmlns:a16="http://schemas.microsoft.com/office/drawing/2014/main" id="{99C04268-FD92-7ABF-83AD-8FABB8C0FFC0}"/>
              </a:ext>
            </a:extLst>
          </p:cNvPr>
          <p:cNvSpPr txBox="1">
            <a:spLocks/>
          </p:cNvSpPr>
          <p:nvPr/>
        </p:nvSpPr>
        <p:spPr>
          <a:xfrm>
            <a:off x="782028" y="489070"/>
            <a:ext cx="10621695" cy="5334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rgbClr val="0070C0"/>
                </a:solidFill>
              </a:rPr>
              <a:t>Which of the following tools and/or resources, if any, do you ROUTINELY use to educate and motivate orthodontic patients to have good daily oral hygiene?  </a:t>
            </a:r>
            <a:r>
              <a:rPr lang="en-US" sz="1800" b="1" dirty="0">
                <a:solidFill>
                  <a:srgbClr val="0070C0"/>
                </a:solidFill>
              </a:rPr>
              <a:t>(Check all that apply)      </a:t>
            </a:r>
          </a:p>
        </p:txBody>
      </p:sp>
      <p:graphicFrame>
        <p:nvGraphicFramePr>
          <p:cNvPr id="4" name="Chart 3">
            <a:extLst>
              <a:ext uri="{FF2B5EF4-FFF2-40B4-BE49-F238E27FC236}">
                <a16:creationId xmlns:a16="http://schemas.microsoft.com/office/drawing/2014/main" id="{E784F761-0DB7-C3DF-8935-4D1213467E61}"/>
              </a:ext>
            </a:extLst>
          </p:cNvPr>
          <p:cNvGraphicFramePr/>
          <p:nvPr>
            <p:extLst>
              <p:ext uri="{D42A27DB-BD31-4B8C-83A1-F6EECF244321}">
                <p14:modId xmlns:p14="http://schemas.microsoft.com/office/powerpoint/2010/main" val="1231346243"/>
              </p:ext>
            </p:extLst>
          </p:nvPr>
        </p:nvGraphicFramePr>
        <p:xfrm>
          <a:off x="1066800" y="1771530"/>
          <a:ext cx="8812924" cy="4064000"/>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 Placeholder 2">
            <a:extLst>
              <a:ext uri="{FF2B5EF4-FFF2-40B4-BE49-F238E27FC236}">
                <a16:creationId xmlns:a16="http://schemas.microsoft.com/office/drawing/2014/main" id="{653EC307-20CC-DBA6-CC88-E62C82747AF7}"/>
              </a:ext>
            </a:extLst>
          </p:cNvPr>
          <p:cNvSpPr txBox="1">
            <a:spLocks/>
          </p:cNvSpPr>
          <p:nvPr/>
        </p:nvSpPr>
        <p:spPr>
          <a:xfrm>
            <a:off x="325821" y="6210299"/>
            <a:ext cx="8229600" cy="381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t>Total Respondents: 264</a:t>
            </a:r>
          </a:p>
        </p:txBody>
      </p:sp>
    </p:spTree>
    <p:extLst>
      <p:ext uri="{BB962C8B-B14F-4D97-AF65-F5344CB8AC3E}">
        <p14:creationId xmlns:p14="http://schemas.microsoft.com/office/powerpoint/2010/main" val="12906963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9DADC56F-9EB4-0B1B-40B8-1FC36E90BB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69188" y="5685054"/>
            <a:ext cx="1302218" cy="868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598E3900-C063-FD63-DD41-4FEE68CDA861}"/>
              </a:ext>
            </a:extLst>
          </p:cNvPr>
          <p:cNvSpPr txBox="1">
            <a:spLocks/>
          </p:cNvSpPr>
          <p:nvPr/>
        </p:nvSpPr>
        <p:spPr>
          <a:xfrm>
            <a:off x="713932" y="304800"/>
            <a:ext cx="10179269" cy="5334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rgbClr val="0070C0"/>
                </a:solidFill>
                <a:latin typeface="+mn-lt"/>
              </a:rPr>
              <a:t>How much do you agree or disagree with the following statements regarding patients undergoing orthodontic treatment?     </a:t>
            </a:r>
            <a:br>
              <a:rPr lang="en-US" sz="2800" b="1" dirty="0">
                <a:solidFill>
                  <a:srgbClr val="0070C0"/>
                </a:solidFill>
                <a:latin typeface="+mn-lt"/>
              </a:rPr>
            </a:br>
            <a:r>
              <a:rPr lang="en-US" sz="2000" b="1" u="sng" dirty="0">
                <a:solidFill>
                  <a:srgbClr val="0070C0"/>
                </a:solidFill>
                <a:latin typeface="+mn-lt"/>
              </a:rPr>
              <a:t>Strongly agree + somewhat agree</a:t>
            </a:r>
          </a:p>
        </p:txBody>
      </p:sp>
      <p:graphicFrame>
        <p:nvGraphicFramePr>
          <p:cNvPr id="6" name="Table 5">
            <a:extLst>
              <a:ext uri="{FF2B5EF4-FFF2-40B4-BE49-F238E27FC236}">
                <a16:creationId xmlns:a16="http://schemas.microsoft.com/office/drawing/2014/main" id="{0FF227D2-A071-34FC-62FF-FC5B6DC1EC04}"/>
              </a:ext>
            </a:extLst>
          </p:cNvPr>
          <p:cNvGraphicFramePr>
            <a:graphicFrameLocks noGrp="1"/>
          </p:cNvGraphicFramePr>
          <p:nvPr>
            <p:extLst>
              <p:ext uri="{D42A27DB-BD31-4B8C-83A1-F6EECF244321}">
                <p14:modId xmlns:p14="http://schemas.microsoft.com/office/powerpoint/2010/main" val="1910807017"/>
              </p:ext>
            </p:extLst>
          </p:nvPr>
        </p:nvGraphicFramePr>
        <p:xfrm>
          <a:off x="802503" y="1453275"/>
          <a:ext cx="9665799" cy="4987065"/>
        </p:xfrm>
        <a:graphic>
          <a:graphicData uri="http://schemas.openxmlformats.org/drawingml/2006/table">
            <a:tbl>
              <a:tblPr>
                <a:tableStyleId>{5C22544A-7EE6-4342-B048-85BDC9FD1C3A}</a:tableStyleId>
              </a:tblPr>
              <a:tblGrid>
                <a:gridCol w="8439321">
                  <a:extLst>
                    <a:ext uri="{9D8B030D-6E8A-4147-A177-3AD203B41FA5}">
                      <a16:colId xmlns:a16="http://schemas.microsoft.com/office/drawing/2014/main" val="3831631564"/>
                    </a:ext>
                  </a:extLst>
                </a:gridCol>
                <a:gridCol w="1226478">
                  <a:extLst>
                    <a:ext uri="{9D8B030D-6E8A-4147-A177-3AD203B41FA5}">
                      <a16:colId xmlns:a16="http://schemas.microsoft.com/office/drawing/2014/main" val="3176546397"/>
                    </a:ext>
                  </a:extLst>
                </a:gridCol>
              </a:tblGrid>
              <a:tr h="488659">
                <a:tc>
                  <a:txBody>
                    <a:bodyPr/>
                    <a:lstStyle/>
                    <a:p>
                      <a:pPr algn="l" fontAlgn="ctr"/>
                      <a:r>
                        <a:rPr lang="en-US" sz="1400" u="none" strike="noStrike" dirty="0">
                          <a:effectLst/>
                          <a:latin typeface="+mn-lt"/>
                        </a:rPr>
                        <a:t>Plaque control is just as important for patients with removable orthodontic appliances as fixed appliances.</a:t>
                      </a:r>
                      <a:endParaRPr lang="en-US" sz="1400" b="0" i="0" u="none" strike="noStrike" dirty="0">
                        <a:effectLst/>
                        <a:latin typeface="+mn-lt"/>
                      </a:endParaRPr>
                    </a:p>
                  </a:txBody>
                  <a:tcPr marL="1112" marR="1112" marT="1112" marB="0" anchor="ctr"/>
                </a:tc>
                <a:tc>
                  <a:txBody>
                    <a:bodyPr/>
                    <a:lstStyle/>
                    <a:p>
                      <a:pPr algn="r" fontAlgn="b"/>
                      <a:r>
                        <a:rPr lang="en-US" sz="1400" u="none" strike="noStrike" dirty="0">
                          <a:effectLst/>
                          <a:latin typeface="+mn-lt"/>
                        </a:rPr>
                        <a:t>94%</a:t>
                      </a:r>
                      <a:endParaRPr lang="en-US" sz="1400" b="0" i="0" u="none" strike="noStrike" dirty="0">
                        <a:effectLst/>
                        <a:latin typeface="+mn-lt"/>
                      </a:endParaRPr>
                    </a:p>
                  </a:txBody>
                  <a:tcPr marL="1112" marR="1112" marT="1112" marB="0" anchor="b"/>
                </a:tc>
                <a:extLst>
                  <a:ext uri="{0D108BD9-81ED-4DB2-BD59-A6C34878D82A}">
                    <a16:rowId xmlns:a16="http://schemas.microsoft.com/office/drawing/2014/main" val="4243153925"/>
                  </a:ext>
                </a:extLst>
              </a:tr>
              <a:tr h="559166">
                <a:tc>
                  <a:txBody>
                    <a:bodyPr/>
                    <a:lstStyle/>
                    <a:p>
                      <a:pPr algn="l" fontAlgn="ctr"/>
                      <a:r>
                        <a:rPr lang="en-US" sz="1400" u="none" strike="noStrike" dirty="0">
                          <a:effectLst/>
                          <a:latin typeface="+mn-lt"/>
                        </a:rPr>
                        <a:t>Patients' existing lifestyle and habits can influence their ability and willingness to adhere to recommended oral hygiene practices.</a:t>
                      </a:r>
                      <a:endParaRPr lang="en-US" sz="1400" b="0" i="0" u="none" strike="noStrike" dirty="0">
                        <a:effectLst/>
                        <a:latin typeface="+mn-lt"/>
                      </a:endParaRPr>
                    </a:p>
                  </a:txBody>
                  <a:tcPr marL="1112" marR="1112" marT="1112" marB="0" anchor="ctr"/>
                </a:tc>
                <a:tc>
                  <a:txBody>
                    <a:bodyPr/>
                    <a:lstStyle/>
                    <a:p>
                      <a:pPr algn="r" fontAlgn="b"/>
                      <a:r>
                        <a:rPr lang="en-US" sz="1400" u="none" strike="noStrike" dirty="0">
                          <a:effectLst/>
                          <a:latin typeface="+mn-lt"/>
                        </a:rPr>
                        <a:t>91%</a:t>
                      </a:r>
                      <a:endParaRPr lang="en-US" sz="1400" b="0" i="0" u="none" strike="noStrike" dirty="0">
                        <a:effectLst/>
                        <a:latin typeface="+mn-lt"/>
                      </a:endParaRPr>
                    </a:p>
                  </a:txBody>
                  <a:tcPr marL="1112" marR="1112" marT="1112" marB="0" anchor="b"/>
                </a:tc>
                <a:extLst>
                  <a:ext uri="{0D108BD9-81ED-4DB2-BD59-A6C34878D82A}">
                    <a16:rowId xmlns:a16="http://schemas.microsoft.com/office/drawing/2014/main" val="755182079"/>
                  </a:ext>
                </a:extLst>
              </a:tr>
              <a:tr h="488659">
                <a:tc>
                  <a:txBody>
                    <a:bodyPr/>
                    <a:lstStyle/>
                    <a:p>
                      <a:pPr algn="l" fontAlgn="ctr"/>
                      <a:r>
                        <a:rPr lang="en-US" sz="1400" u="none" strike="noStrike" dirty="0">
                          <a:effectLst/>
                          <a:latin typeface="+mn-lt"/>
                        </a:rPr>
                        <a:t>It’s important to recommend evidence-based oral hygiene products for orthodontic patients.</a:t>
                      </a:r>
                      <a:endParaRPr lang="en-US" sz="1400" b="0" i="0" u="none" strike="noStrike" dirty="0">
                        <a:effectLst/>
                        <a:latin typeface="+mn-lt"/>
                      </a:endParaRPr>
                    </a:p>
                  </a:txBody>
                  <a:tcPr marL="1112" marR="1112" marT="1112" marB="0" anchor="ctr"/>
                </a:tc>
                <a:tc>
                  <a:txBody>
                    <a:bodyPr/>
                    <a:lstStyle/>
                    <a:p>
                      <a:pPr algn="r" fontAlgn="b"/>
                      <a:r>
                        <a:rPr lang="en-US" sz="1400" u="none" strike="noStrike" dirty="0">
                          <a:effectLst/>
                          <a:latin typeface="+mn-lt"/>
                        </a:rPr>
                        <a:t>90%</a:t>
                      </a:r>
                      <a:endParaRPr lang="en-US" sz="1400" b="0" i="0" u="none" strike="noStrike" dirty="0">
                        <a:effectLst/>
                        <a:latin typeface="+mn-lt"/>
                      </a:endParaRPr>
                    </a:p>
                  </a:txBody>
                  <a:tcPr marL="1112" marR="1112" marT="1112" marB="0" anchor="b"/>
                </a:tc>
                <a:extLst>
                  <a:ext uri="{0D108BD9-81ED-4DB2-BD59-A6C34878D82A}">
                    <a16:rowId xmlns:a16="http://schemas.microsoft.com/office/drawing/2014/main" val="2322017399"/>
                  </a:ext>
                </a:extLst>
              </a:tr>
              <a:tr h="294781">
                <a:tc>
                  <a:txBody>
                    <a:bodyPr/>
                    <a:lstStyle/>
                    <a:p>
                      <a:pPr algn="l" fontAlgn="ctr"/>
                      <a:r>
                        <a:rPr lang="en-US" sz="1400" u="none" strike="noStrike" dirty="0">
                          <a:effectLst/>
                          <a:latin typeface="+mn-lt"/>
                        </a:rPr>
                        <a:t>Maintaining consistent motivation for oral hygiene is a challenge.</a:t>
                      </a:r>
                      <a:endParaRPr lang="en-US" sz="1400" b="0" i="0" u="none" strike="noStrike" dirty="0">
                        <a:effectLst/>
                        <a:latin typeface="+mn-lt"/>
                      </a:endParaRPr>
                    </a:p>
                  </a:txBody>
                  <a:tcPr marL="1112" marR="1112" marT="1112" marB="0" anchor="ctr"/>
                </a:tc>
                <a:tc>
                  <a:txBody>
                    <a:bodyPr/>
                    <a:lstStyle/>
                    <a:p>
                      <a:pPr algn="r" fontAlgn="b"/>
                      <a:r>
                        <a:rPr lang="en-US" sz="1400" u="none" strike="noStrike" dirty="0">
                          <a:effectLst/>
                          <a:latin typeface="+mn-lt"/>
                        </a:rPr>
                        <a:t>90%</a:t>
                      </a:r>
                      <a:endParaRPr lang="en-US" sz="1400" b="0" i="0" u="none" strike="noStrike" dirty="0">
                        <a:effectLst/>
                        <a:latin typeface="+mn-lt"/>
                      </a:endParaRPr>
                    </a:p>
                  </a:txBody>
                  <a:tcPr marL="1112" marR="1112" marT="1112" marB="0" anchor="b"/>
                </a:tc>
                <a:extLst>
                  <a:ext uri="{0D108BD9-81ED-4DB2-BD59-A6C34878D82A}">
                    <a16:rowId xmlns:a16="http://schemas.microsoft.com/office/drawing/2014/main" val="3302029986"/>
                  </a:ext>
                </a:extLst>
              </a:tr>
              <a:tr h="294781">
                <a:tc>
                  <a:txBody>
                    <a:bodyPr/>
                    <a:lstStyle/>
                    <a:p>
                      <a:pPr algn="l" fontAlgn="ctr"/>
                      <a:r>
                        <a:rPr lang="en-US" sz="1400" u="none" strike="noStrike" dirty="0">
                          <a:effectLst/>
                          <a:latin typeface="+mn-lt"/>
                        </a:rPr>
                        <a:t>Daily plaque control is critical to successful orthodontic outcomes.</a:t>
                      </a:r>
                      <a:endParaRPr lang="en-US" sz="1400" b="0" i="0" u="none" strike="noStrike" dirty="0">
                        <a:effectLst/>
                        <a:latin typeface="+mn-lt"/>
                      </a:endParaRPr>
                    </a:p>
                  </a:txBody>
                  <a:tcPr marL="1112" marR="1112" marT="1112" marB="0" anchor="ctr"/>
                </a:tc>
                <a:tc>
                  <a:txBody>
                    <a:bodyPr/>
                    <a:lstStyle/>
                    <a:p>
                      <a:pPr algn="r" fontAlgn="b"/>
                      <a:r>
                        <a:rPr lang="en-US" sz="1400" u="none" strike="noStrike" dirty="0">
                          <a:effectLst/>
                          <a:latin typeface="+mn-lt"/>
                        </a:rPr>
                        <a:t>89%</a:t>
                      </a:r>
                      <a:endParaRPr lang="en-US" sz="1400" b="0" i="0" u="none" strike="noStrike" dirty="0">
                        <a:effectLst/>
                        <a:latin typeface="+mn-lt"/>
                      </a:endParaRPr>
                    </a:p>
                  </a:txBody>
                  <a:tcPr marL="1112" marR="1112" marT="1112" marB="0" anchor="b"/>
                </a:tc>
                <a:extLst>
                  <a:ext uri="{0D108BD9-81ED-4DB2-BD59-A6C34878D82A}">
                    <a16:rowId xmlns:a16="http://schemas.microsoft.com/office/drawing/2014/main" val="1530547499"/>
                  </a:ext>
                </a:extLst>
              </a:tr>
              <a:tr h="488659">
                <a:tc>
                  <a:txBody>
                    <a:bodyPr/>
                    <a:lstStyle/>
                    <a:p>
                      <a:pPr algn="l" fontAlgn="ctr"/>
                      <a:r>
                        <a:rPr lang="en-US" sz="1400" u="none" strike="noStrike" dirty="0">
                          <a:effectLst/>
                          <a:latin typeface="+mn-lt"/>
                        </a:rPr>
                        <a:t>Orthodontic devices can sometimes cause pain and discomfort, making regular hygiene practices more challenging.</a:t>
                      </a:r>
                      <a:endParaRPr lang="en-US" sz="1400" b="0" i="0" u="none" strike="noStrike" dirty="0">
                        <a:effectLst/>
                        <a:latin typeface="+mn-lt"/>
                      </a:endParaRPr>
                    </a:p>
                  </a:txBody>
                  <a:tcPr marL="1112" marR="1112" marT="1112" marB="0" anchor="ctr"/>
                </a:tc>
                <a:tc>
                  <a:txBody>
                    <a:bodyPr/>
                    <a:lstStyle/>
                    <a:p>
                      <a:pPr algn="r" fontAlgn="b"/>
                      <a:r>
                        <a:rPr lang="en-US" sz="1400" u="none" strike="noStrike" dirty="0">
                          <a:effectLst/>
                          <a:latin typeface="+mn-lt"/>
                        </a:rPr>
                        <a:t>81%</a:t>
                      </a:r>
                      <a:endParaRPr lang="en-US" sz="1400" b="0" i="0" u="none" strike="noStrike" dirty="0">
                        <a:effectLst/>
                        <a:latin typeface="+mn-lt"/>
                      </a:endParaRPr>
                    </a:p>
                  </a:txBody>
                  <a:tcPr marL="1112" marR="1112" marT="1112" marB="0" anchor="b"/>
                </a:tc>
                <a:extLst>
                  <a:ext uri="{0D108BD9-81ED-4DB2-BD59-A6C34878D82A}">
                    <a16:rowId xmlns:a16="http://schemas.microsoft.com/office/drawing/2014/main" val="370379630"/>
                  </a:ext>
                </a:extLst>
              </a:tr>
              <a:tr h="488659">
                <a:tc>
                  <a:txBody>
                    <a:bodyPr/>
                    <a:lstStyle/>
                    <a:p>
                      <a:pPr algn="l" fontAlgn="ctr"/>
                      <a:r>
                        <a:rPr lang="en-US" sz="1400" u="none" strike="noStrike" dirty="0">
                          <a:effectLst/>
                          <a:latin typeface="+mn-lt"/>
                        </a:rPr>
                        <a:t>I routinely discuss/recommend orthodontic treatment for patients who need an orthodontic evaluation.</a:t>
                      </a:r>
                      <a:endParaRPr lang="en-US" sz="1400" b="0" i="0" u="none" strike="noStrike" dirty="0">
                        <a:effectLst/>
                        <a:latin typeface="+mn-lt"/>
                      </a:endParaRPr>
                    </a:p>
                  </a:txBody>
                  <a:tcPr marL="1112" marR="1112" marT="1112" marB="0" anchor="ctr"/>
                </a:tc>
                <a:tc>
                  <a:txBody>
                    <a:bodyPr/>
                    <a:lstStyle/>
                    <a:p>
                      <a:pPr algn="r" fontAlgn="b"/>
                      <a:r>
                        <a:rPr lang="en-US" sz="1400" u="none" strike="noStrike" dirty="0">
                          <a:effectLst/>
                          <a:latin typeface="+mn-lt"/>
                        </a:rPr>
                        <a:t>80%</a:t>
                      </a:r>
                      <a:endParaRPr lang="en-US" sz="1400" b="0" i="0" u="none" strike="noStrike" dirty="0">
                        <a:effectLst/>
                        <a:latin typeface="+mn-lt"/>
                      </a:endParaRPr>
                    </a:p>
                  </a:txBody>
                  <a:tcPr marL="1112" marR="1112" marT="1112" marB="0" anchor="b"/>
                </a:tc>
                <a:extLst>
                  <a:ext uri="{0D108BD9-81ED-4DB2-BD59-A6C34878D82A}">
                    <a16:rowId xmlns:a16="http://schemas.microsoft.com/office/drawing/2014/main" val="3011969822"/>
                  </a:ext>
                </a:extLst>
              </a:tr>
              <a:tr h="382910">
                <a:tc>
                  <a:txBody>
                    <a:bodyPr/>
                    <a:lstStyle/>
                    <a:p>
                      <a:pPr algn="l" fontAlgn="ctr"/>
                      <a:r>
                        <a:rPr lang="en-US" sz="1400" u="none" strike="noStrike" dirty="0">
                          <a:effectLst/>
                          <a:latin typeface="+mn-lt"/>
                        </a:rPr>
                        <a:t>Many patients form long-lasting oral hygiene behaviors during orthodontic treatment.</a:t>
                      </a:r>
                      <a:endParaRPr lang="en-US" sz="1400" b="0" i="0" u="none" strike="noStrike" dirty="0">
                        <a:effectLst/>
                        <a:latin typeface="+mn-lt"/>
                      </a:endParaRPr>
                    </a:p>
                  </a:txBody>
                  <a:tcPr marL="1112" marR="1112" marT="1112" marB="0" anchor="ctr"/>
                </a:tc>
                <a:tc>
                  <a:txBody>
                    <a:bodyPr/>
                    <a:lstStyle/>
                    <a:p>
                      <a:pPr algn="r" fontAlgn="b"/>
                      <a:r>
                        <a:rPr lang="en-US" sz="1400" u="none" strike="noStrike" dirty="0">
                          <a:effectLst/>
                          <a:latin typeface="+mn-lt"/>
                        </a:rPr>
                        <a:t>74%</a:t>
                      </a:r>
                      <a:endParaRPr lang="en-US" sz="1400" b="0" i="0" u="none" strike="noStrike" dirty="0">
                        <a:effectLst/>
                        <a:latin typeface="+mn-lt"/>
                      </a:endParaRPr>
                    </a:p>
                  </a:txBody>
                  <a:tcPr marL="1112" marR="1112" marT="1112" marB="0" anchor="b"/>
                </a:tc>
                <a:extLst>
                  <a:ext uri="{0D108BD9-81ED-4DB2-BD59-A6C34878D82A}">
                    <a16:rowId xmlns:a16="http://schemas.microsoft.com/office/drawing/2014/main" val="3722852211"/>
                  </a:ext>
                </a:extLst>
              </a:tr>
              <a:tr h="523473">
                <a:tc>
                  <a:txBody>
                    <a:bodyPr/>
                    <a:lstStyle/>
                    <a:p>
                      <a:pPr algn="l" fontAlgn="ctr"/>
                      <a:r>
                        <a:rPr lang="en-US" sz="1400" u="none" strike="noStrike" dirty="0">
                          <a:effectLst/>
                          <a:latin typeface="+mn-lt"/>
                        </a:rPr>
                        <a:t>Electric toothbrushes provide better plaque </a:t>
                      </a:r>
                      <a:r>
                        <a:rPr lang="en-US" sz="1600" u="none" strike="noStrike" dirty="0">
                          <a:effectLst/>
                          <a:latin typeface="+mn-lt"/>
                        </a:rPr>
                        <a:t>control</a:t>
                      </a:r>
                      <a:r>
                        <a:rPr lang="en-US" sz="1400" u="none" strike="noStrike" dirty="0">
                          <a:effectLst/>
                          <a:latin typeface="+mn-lt"/>
                        </a:rPr>
                        <a:t> than manual toothbrushes for orthodontic patients.</a:t>
                      </a:r>
                      <a:endParaRPr lang="en-US" sz="1400" b="0" i="0" u="none" strike="noStrike" dirty="0">
                        <a:effectLst/>
                        <a:latin typeface="+mn-lt"/>
                      </a:endParaRPr>
                    </a:p>
                  </a:txBody>
                  <a:tcPr marL="1112" marR="1112" marT="1112" marB="0" anchor="ctr"/>
                </a:tc>
                <a:tc>
                  <a:txBody>
                    <a:bodyPr/>
                    <a:lstStyle/>
                    <a:p>
                      <a:pPr algn="r" fontAlgn="b"/>
                      <a:r>
                        <a:rPr lang="en-US" sz="1400" u="none" strike="noStrike" dirty="0">
                          <a:effectLst/>
                          <a:latin typeface="+mn-lt"/>
                        </a:rPr>
                        <a:t>73%</a:t>
                      </a:r>
                      <a:endParaRPr lang="en-US" sz="1400" b="0" i="0" u="none" strike="noStrike" dirty="0">
                        <a:effectLst/>
                        <a:latin typeface="+mn-lt"/>
                      </a:endParaRPr>
                    </a:p>
                  </a:txBody>
                  <a:tcPr marL="1112" marR="1112" marT="1112" marB="0" anchor="b"/>
                </a:tc>
                <a:extLst>
                  <a:ext uri="{0D108BD9-81ED-4DB2-BD59-A6C34878D82A}">
                    <a16:rowId xmlns:a16="http://schemas.microsoft.com/office/drawing/2014/main" val="2109225818"/>
                  </a:ext>
                </a:extLst>
              </a:tr>
              <a:tr h="488659">
                <a:tc>
                  <a:txBody>
                    <a:bodyPr/>
                    <a:lstStyle/>
                    <a:p>
                      <a:pPr algn="l" fontAlgn="ctr"/>
                      <a:r>
                        <a:rPr lang="en-US" sz="1400" u="none" strike="noStrike" dirty="0">
                          <a:effectLst/>
                          <a:latin typeface="+mn-lt"/>
                        </a:rPr>
                        <a:t>Orthodontic treatment is a time when patients are more receptive to oral hygiene guidance.</a:t>
                      </a:r>
                      <a:endParaRPr lang="en-US" sz="1400" b="0" i="0" u="none" strike="noStrike" dirty="0">
                        <a:effectLst/>
                        <a:latin typeface="+mn-lt"/>
                      </a:endParaRPr>
                    </a:p>
                  </a:txBody>
                  <a:tcPr marL="1112" marR="1112" marT="1112" marB="0" anchor="ctr"/>
                </a:tc>
                <a:tc>
                  <a:txBody>
                    <a:bodyPr/>
                    <a:lstStyle/>
                    <a:p>
                      <a:pPr algn="r" fontAlgn="b"/>
                      <a:r>
                        <a:rPr lang="en-US" sz="1400" u="none" strike="noStrike" dirty="0">
                          <a:effectLst/>
                          <a:latin typeface="+mn-lt"/>
                        </a:rPr>
                        <a:t>63%</a:t>
                      </a:r>
                      <a:endParaRPr lang="en-US" sz="1400" b="0" i="0" u="none" strike="noStrike" dirty="0">
                        <a:effectLst/>
                        <a:latin typeface="+mn-lt"/>
                      </a:endParaRPr>
                    </a:p>
                  </a:txBody>
                  <a:tcPr marL="1112" marR="1112" marT="1112" marB="0" anchor="b"/>
                </a:tc>
                <a:extLst>
                  <a:ext uri="{0D108BD9-81ED-4DB2-BD59-A6C34878D82A}">
                    <a16:rowId xmlns:a16="http://schemas.microsoft.com/office/drawing/2014/main" val="1680060331"/>
                  </a:ext>
                </a:extLst>
              </a:tr>
              <a:tr h="488659">
                <a:tc>
                  <a:txBody>
                    <a:bodyPr/>
                    <a:lstStyle/>
                    <a:p>
                      <a:pPr algn="l" fontAlgn="ctr"/>
                      <a:r>
                        <a:rPr lang="en-US" sz="1400" b="0" i="0" u="none" strike="noStrike" dirty="0">
                          <a:effectLst/>
                          <a:latin typeface="+mn-lt"/>
                        </a:rPr>
                        <a:t>I would like more training to better understand the unique oral hygiene needs of orthodontic patients.</a:t>
                      </a:r>
                    </a:p>
                  </a:txBody>
                  <a:tcPr marL="1112" marR="1112" marT="1112" marB="0" anchor="ctr"/>
                </a:tc>
                <a:tc>
                  <a:txBody>
                    <a:bodyPr/>
                    <a:lstStyle/>
                    <a:p>
                      <a:pPr algn="r" fontAlgn="b"/>
                      <a:r>
                        <a:rPr lang="en-US" sz="1200" b="0" i="0" u="none" strike="noStrike" dirty="0">
                          <a:effectLst/>
                          <a:latin typeface="+mn-lt"/>
                        </a:rPr>
                        <a:t>59%</a:t>
                      </a:r>
                    </a:p>
                  </a:txBody>
                  <a:tcPr marL="1112" marR="1112" marT="1112" marB="0" anchor="b"/>
                </a:tc>
                <a:extLst>
                  <a:ext uri="{0D108BD9-81ED-4DB2-BD59-A6C34878D82A}">
                    <a16:rowId xmlns:a16="http://schemas.microsoft.com/office/drawing/2014/main" val="3078940658"/>
                  </a:ext>
                </a:extLst>
              </a:tr>
            </a:tbl>
          </a:graphicData>
        </a:graphic>
      </p:graphicFrame>
      <p:sp>
        <p:nvSpPr>
          <p:cNvPr id="3" name="Text Placeholder 2">
            <a:extLst>
              <a:ext uri="{FF2B5EF4-FFF2-40B4-BE49-F238E27FC236}">
                <a16:creationId xmlns:a16="http://schemas.microsoft.com/office/drawing/2014/main" id="{CD8C62F7-36E7-87D4-DCBC-F0F192B821C0}"/>
              </a:ext>
            </a:extLst>
          </p:cNvPr>
          <p:cNvSpPr txBox="1">
            <a:spLocks/>
          </p:cNvSpPr>
          <p:nvPr/>
        </p:nvSpPr>
        <p:spPr>
          <a:xfrm>
            <a:off x="175508" y="6477000"/>
            <a:ext cx="8229600" cy="381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t>Total Respondents: 268</a:t>
            </a:r>
          </a:p>
        </p:txBody>
      </p:sp>
    </p:spTree>
    <p:extLst>
      <p:ext uri="{BB962C8B-B14F-4D97-AF65-F5344CB8AC3E}">
        <p14:creationId xmlns:p14="http://schemas.microsoft.com/office/powerpoint/2010/main" val="31747604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9DADC56F-9EB4-0B1B-40B8-1FC36E90BB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69188" y="5685054"/>
            <a:ext cx="1302218" cy="868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a:extLst>
              <a:ext uri="{FF2B5EF4-FFF2-40B4-BE49-F238E27FC236}">
                <a16:creationId xmlns:a16="http://schemas.microsoft.com/office/drawing/2014/main" id="{EE88ED22-49BC-93AD-DC4E-F41AB8A950F8}"/>
              </a:ext>
            </a:extLst>
          </p:cNvPr>
          <p:cNvSpPr txBox="1">
            <a:spLocks/>
          </p:cNvSpPr>
          <p:nvPr/>
        </p:nvSpPr>
        <p:spPr>
          <a:xfrm>
            <a:off x="599090" y="304800"/>
            <a:ext cx="10731061" cy="5334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i="1" dirty="0">
                <a:solidFill>
                  <a:srgbClr val="0070C0"/>
                </a:solidFill>
              </a:rPr>
              <a:t>Detailed response – same question as previous slide</a:t>
            </a:r>
            <a:br>
              <a:rPr lang="en-US" sz="2800" b="1" dirty="0">
                <a:solidFill>
                  <a:srgbClr val="0070C0"/>
                </a:solidFill>
              </a:rPr>
            </a:br>
            <a:r>
              <a:rPr lang="en-US" sz="2800" b="1" dirty="0">
                <a:solidFill>
                  <a:srgbClr val="0070C0"/>
                </a:solidFill>
              </a:rPr>
              <a:t>How much do you agree or disagree with the following statements regarding patients undergoing orthodontic treatment?     </a:t>
            </a:r>
          </a:p>
        </p:txBody>
      </p:sp>
      <p:graphicFrame>
        <p:nvGraphicFramePr>
          <p:cNvPr id="4" name="Chart 3">
            <a:extLst>
              <a:ext uri="{FF2B5EF4-FFF2-40B4-BE49-F238E27FC236}">
                <a16:creationId xmlns:a16="http://schemas.microsoft.com/office/drawing/2014/main" id="{EE35A99F-6D17-E519-A3B6-786108E24F0B}"/>
              </a:ext>
            </a:extLst>
          </p:cNvPr>
          <p:cNvGraphicFramePr/>
          <p:nvPr>
            <p:extLst>
              <p:ext uri="{D42A27DB-BD31-4B8C-83A1-F6EECF244321}">
                <p14:modId xmlns:p14="http://schemas.microsoft.com/office/powerpoint/2010/main" val="2374309040"/>
              </p:ext>
            </p:extLst>
          </p:nvPr>
        </p:nvGraphicFramePr>
        <p:xfrm>
          <a:off x="420413" y="1572370"/>
          <a:ext cx="11250993" cy="463574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Placeholder 2">
            <a:extLst>
              <a:ext uri="{FF2B5EF4-FFF2-40B4-BE49-F238E27FC236}">
                <a16:creationId xmlns:a16="http://schemas.microsoft.com/office/drawing/2014/main" id="{DF76C09C-3A86-06CC-36AA-CFE2A73476F7}"/>
              </a:ext>
            </a:extLst>
          </p:cNvPr>
          <p:cNvSpPr txBox="1">
            <a:spLocks/>
          </p:cNvSpPr>
          <p:nvPr/>
        </p:nvSpPr>
        <p:spPr>
          <a:xfrm>
            <a:off x="325821" y="6210299"/>
            <a:ext cx="8229600" cy="381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t>Total Respondents: 268</a:t>
            </a:r>
          </a:p>
        </p:txBody>
      </p:sp>
    </p:spTree>
    <p:extLst>
      <p:ext uri="{BB962C8B-B14F-4D97-AF65-F5344CB8AC3E}">
        <p14:creationId xmlns:p14="http://schemas.microsoft.com/office/powerpoint/2010/main" val="10221264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7E0DA53-ED4B-4624-9273-C94BF70628AA}"/>
              </a:ext>
            </a:extLst>
          </p:cNvPr>
          <p:cNvSpPr>
            <a:spLocks noGrp="1"/>
          </p:cNvSpPr>
          <p:nvPr>
            <p:ph type="title"/>
          </p:nvPr>
        </p:nvSpPr>
        <p:spPr>
          <a:xfrm>
            <a:off x="1136397" y="502020"/>
            <a:ext cx="5323715" cy="1642970"/>
          </a:xfrm>
        </p:spPr>
        <p:txBody>
          <a:bodyPr anchor="b">
            <a:normAutofit/>
          </a:bodyPr>
          <a:lstStyle/>
          <a:p>
            <a:r>
              <a:rPr lang="en-US" sz="4000" dirty="0"/>
              <a:t>Survey Background </a:t>
            </a:r>
          </a:p>
        </p:txBody>
      </p:sp>
      <p:sp>
        <p:nvSpPr>
          <p:cNvPr id="3" name="Content Placeholder 2">
            <a:extLst>
              <a:ext uri="{FF2B5EF4-FFF2-40B4-BE49-F238E27FC236}">
                <a16:creationId xmlns:a16="http://schemas.microsoft.com/office/drawing/2014/main" id="{AB46C456-1F36-4AD3-8574-3863856518C4}"/>
              </a:ext>
            </a:extLst>
          </p:cNvPr>
          <p:cNvSpPr>
            <a:spLocks noGrp="1"/>
          </p:cNvSpPr>
          <p:nvPr>
            <p:ph idx="1"/>
          </p:nvPr>
        </p:nvSpPr>
        <p:spPr>
          <a:xfrm>
            <a:off x="1144923" y="2405894"/>
            <a:ext cx="5315189" cy="3535083"/>
          </a:xfrm>
        </p:spPr>
        <p:txBody>
          <a:bodyPr anchor="t">
            <a:normAutofit/>
          </a:bodyPr>
          <a:lstStyle/>
          <a:p>
            <a:pPr marL="0" indent="0">
              <a:buNone/>
            </a:pPr>
            <a:r>
              <a:rPr lang="en-US" sz="2000" dirty="0"/>
              <a:t>Survey #9 in a series supported by Procter &amp; Gamble conducted in April 2024.</a:t>
            </a:r>
            <a:br>
              <a:rPr lang="en-US" sz="2000" dirty="0"/>
            </a:br>
            <a:br>
              <a:rPr lang="en-US" sz="2000" dirty="0"/>
            </a:br>
            <a:r>
              <a:rPr lang="en-US" sz="2000" b="1" dirty="0"/>
              <a:t>Objectives</a:t>
            </a:r>
            <a:r>
              <a:rPr lang="en-US" sz="2000" dirty="0"/>
              <a:t>:</a:t>
            </a:r>
            <a:br>
              <a:rPr lang="en-US" sz="2000" dirty="0"/>
            </a:br>
            <a:r>
              <a:rPr lang="en-US" sz="2000" dirty="0"/>
              <a:t>To better understand global dental hygiene practices with orthodontic patients.</a:t>
            </a:r>
            <a:br>
              <a:rPr lang="en-US" sz="2000" dirty="0"/>
            </a:br>
            <a:br>
              <a:rPr lang="en-US" sz="2000" dirty="0"/>
            </a:br>
            <a:r>
              <a:rPr lang="en-US" sz="2000" b="1" dirty="0"/>
              <a:t>Survey flow: </a:t>
            </a:r>
            <a:br>
              <a:rPr lang="en-US" sz="2000" dirty="0"/>
            </a:br>
            <a:r>
              <a:rPr lang="en-US" sz="2000" dirty="0"/>
              <a:t>IFDH </a:t>
            </a:r>
            <a:r>
              <a:rPr lang="en-US" sz="2000" dirty="0">
                <a:sym typeface="Wingdings" panose="05000000000000000000" pitchFamily="2" charset="2"/>
              </a:rPr>
              <a:t> 34 national associations</a:t>
            </a:r>
            <a:r>
              <a:rPr lang="en-US" sz="2000" dirty="0"/>
              <a:t> </a:t>
            </a:r>
            <a:r>
              <a:rPr lang="en-US" sz="2000" dirty="0">
                <a:sym typeface="Wingdings" panose="05000000000000000000" pitchFamily="2" charset="2"/>
              </a:rPr>
              <a:t> individual </a:t>
            </a:r>
            <a:r>
              <a:rPr lang="en-US" sz="2000" dirty="0"/>
              <a:t>members. </a:t>
            </a:r>
            <a:br>
              <a:rPr lang="en-US" sz="2000" dirty="0"/>
            </a:br>
            <a:r>
              <a:rPr lang="en-US" sz="2000" dirty="0"/>
              <a:t> </a:t>
            </a:r>
          </a:p>
        </p:txBody>
      </p:sp>
      <p:sp>
        <p:nvSpPr>
          <p:cNvPr id="1033" name="Rectangle 1032">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5" name="Rectangle 1034">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7" name="Rectangle 1036">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9" name="Rectangle 1038">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3">
            <a:extLst>
              <a:ext uri="{FF2B5EF4-FFF2-40B4-BE49-F238E27FC236}">
                <a16:creationId xmlns:a16="http://schemas.microsoft.com/office/drawing/2014/main" id="{5F4E697D-090C-6DEE-63C3-721B5DF5BEC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075967" y="2054770"/>
            <a:ext cx="4170530" cy="278035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32344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Slide Background">
            <a:extLst>
              <a:ext uri="{FF2B5EF4-FFF2-40B4-BE49-F238E27FC236}">
                <a16:creationId xmlns:a16="http://schemas.microsoft.com/office/drawing/2014/main" id="{AF6CB648-9554-488A-B457-99CAAD1DA5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2" name="Rectangle 11">
            <a:extLst>
              <a:ext uri="{FF2B5EF4-FFF2-40B4-BE49-F238E27FC236}">
                <a16:creationId xmlns:a16="http://schemas.microsoft.com/office/drawing/2014/main" id="{E3ADCBE7-9330-1CDA-00EB-CDD12DB722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290"/>
            <a:ext cx="12192000" cy="1733407"/>
          </a:xfrm>
          <a:prstGeom prst="rect">
            <a:avLst/>
          </a:prstGeom>
          <a:ln>
            <a:noFill/>
          </a:ln>
          <a:effectLst>
            <a:outerShdw blurRad="254000" dist="38100" dir="5460000" sx="94000" sy="94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F3144358-0543-40F7-3984-2FA2246CAB04}"/>
              </a:ext>
            </a:extLst>
          </p:cNvPr>
          <p:cNvSpPr>
            <a:spLocks noGrp="1"/>
          </p:cNvSpPr>
          <p:nvPr>
            <p:ph type="title"/>
          </p:nvPr>
        </p:nvSpPr>
        <p:spPr>
          <a:xfrm>
            <a:off x="761802" y="240241"/>
            <a:ext cx="10760054" cy="1228299"/>
          </a:xfrm>
        </p:spPr>
        <p:txBody>
          <a:bodyPr>
            <a:normAutofit fontScale="90000"/>
          </a:bodyPr>
          <a:lstStyle/>
          <a:p>
            <a:r>
              <a:rPr lang="en-US" sz="2800" b="1" dirty="0">
                <a:solidFill>
                  <a:srgbClr val="0070C0"/>
                </a:solidFill>
                <a:latin typeface="+mn-lt"/>
              </a:rPr>
              <a:t>What’s one thing you would like to share about orthodontic patients and oral hygiene?  Please be specific.  Summary of all responses generated using AI.</a:t>
            </a:r>
          </a:p>
        </p:txBody>
      </p:sp>
      <p:sp>
        <p:nvSpPr>
          <p:cNvPr id="4" name="Content Placeholder 3">
            <a:extLst>
              <a:ext uri="{FF2B5EF4-FFF2-40B4-BE49-F238E27FC236}">
                <a16:creationId xmlns:a16="http://schemas.microsoft.com/office/drawing/2014/main" id="{70660AD3-3FAE-D098-C33C-581D9A6E78A8}"/>
              </a:ext>
            </a:extLst>
          </p:cNvPr>
          <p:cNvSpPr>
            <a:spLocks noGrp="1"/>
          </p:cNvSpPr>
          <p:nvPr>
            <p:ph idx="1"/>
          </p:nvPr>
        </p:nvSpPr>
        <p:spPr>
          <a:xfrm>
            <a:off x="761802" y="1969358"/>
            <a:ext cx="5225639" cy="3404308"/>
          </a:xfrm>
        </p:spPr>
        <p:txBody>
          <a:bodyPr anchor="ctr">
            <a:normAutofit/>
          </a:bodyPr>
          <a:lstStyle/>
          <a:p>
            <a:pPr marL="0" indent="0">
              <a:buNone/>
            </a:pPr>
            <a:r>
              <a:rPr lang="en-US" sz="2000" dirty="0"/>
              <a:t>“Maintaining good oral hygiene is a challenge for many orthodontic patients, particularly teenagers who may lack motivation. It is crucial to educate and motivate patients, involve parents, provide personalized strategies, and emphasize the importance of regular oral hygiene visits. Collaboration between orthodontists and dental hygienists is key in achieving successful orthodontic outcomes and preventing oral health complications.”</a:t>
            </a:r>
          </a:p>
        </p:txBody>
      </p:sp>
      <p:pic>
        <p:nvPicPr>
          <p:cNvPr id="5" name="Picture 4">
            <a:extLst>
              <a:ext uri="{FF2B5EF4-FFF2-40B4-BE49-F238E27FC236}">
                <a16:creationId xmlns:a16="http://schemas.microsoft.com/office/drawing/2014/main" id="{961391F7-4F9B-FEDE-38A4-E29FA585DE53}"/>
              </a:ext>
            </a:extLst>
          </p:cNvPr>
          <p:cNvPicPr>
            <a:picLocks noChangeAspect="1"/>
          </p:cNvPicPr>
          <p:nvPr/>
        </p:nvPicPr>
        <p:blipFill rotWithShape="1">
          <a:blip r:embed="rId2"/>
          <a:srcRect l="21016" t="17778" r="34166" b="20807"/>
          <a:stretch/>
        </p:blipFill>
        <p:spPr>
          <a:xfrm>
            <a:off x="6472393" y="2050617"/>
            <a:ext cx="2909868" cy="2242941"/>
          </a:xfrm>
          <a:prstGeom prst="rect">
            <a:avLst/>
          </a:prstGeom>
        </p:spPr>
      </p:pic>
      <p:pic>
        <p:nvPicPr>
          <p:cNvPr id="2" name="Picture 3">
            <a:extLst>
              <a:ext uri="{FF2B5EF4-FFF2-40B4-BE49-F238E27FC236}">
                <a16:creationId xmlns:a16="http://schemas.microsoft.com/office/drawing/2014/main" id="{9DADC56F-9EB4-0B1B-40B8-1FC36E90BB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69188" y="5685054"/>
            <a:ext cx="1302218" cy="868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15D9E813-F25D-F9BA-4890-6BD2120077F7}"/>
              </a:ext>
            </a:extLst>
          </p:cNvPr>
          <p:cNvPicPr>
            <a:picLocks noChangeAspect="1"/>
          </p:cNvPicPr>
          <p:nvPr/>
        </p:nvPicPr>
        <p:blipFill rotWithShape="1">
          <a:blip r:embed="rId4"/>
          <a:srcRect l="5263" t="41654" r="69882" b="29418"/>
          <a:stretch/>
        </p:blipFill>
        <p:spPr>
          <a:xfrm>
            <a:off x="8769232" y="3428999"/>
            <a:ext cx="2660966" cy="1742099"/>
          </a:xfrm>
          <a:prstGeom prst="rect">
            <a:avLst/>
          </a:prstGeom>
        </p:spPr>
      </p:pic>
      <p:sp>
        <p:nvSpPr>
          <p:cNvPr id="7" name="Text Placeholder 2">
            <a:extLst>
              <a:ext uri="{FF2B5EF4-FFF2-40B4-BE49-F238E27FC236}">
                <a16:creationId xmlns:a16="http://schemas.microsoft.com/office/drawing/2014/main" id="{7228F8E4-01D2-89C1-435E-5E8DD243D8EC}"/>
              </a:ext>
            </a:extLst>
          </p:cNvPr>
          <p:cNvSpPr txBox="1">
            <a:spLocks/>
          </p:cNvSpPr>
          <p:nvPr/>
        </p:nvSpPr>
        <p:spPr>
          <a:xfrm>
            <a:off x="325821" y="6210299"/>
            <a:ext cx="8229600" cy="381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t>Total Respondents: 268</a:t>
            </a:r>
          </a:p>
        </p:txBody>
      </p:sp>
    </p:spTree>
    <p:extLst>
      <p:ext uri="{BB962C8B-B14F-4D97-AF65-F5344CB8AC3E}">
        <p14:creationId xmlns:p14="http://schemas.microsoft.com/office/powerpoint/2010/main" val="42657143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9DADC56F-9EB4-0B1B-40B8-1FC36E90BB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69188" y="5685054"/>
            <a:ext cx="1302218" cy="868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a:extLst>
              <a:ext uri="{FF2B5EF4-FFF2-40B4-BE49-F238E27FC236}">
                <a16:creationId xmlns:a16="http://schemas.microsoft.com/office/drawing/2014/main" id="{91702F67-25A5-0751-BF43-DC42AB321278}"/>
              </a:ext>
            </a:extLst>
          </p:cNvPr>
          <p:cNvSpPr txBox="1">
            <a:spLocks/>
          </p:cNvSpPr>
          <p:nvPr/>
        </p:nvSpPr>
        <p:spPr>
          <a:xfrm>
            <a:off x="133131" y="648921"/>
            <a:ext cx="3870960" cy="5334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600" b="1" dirty="0"/>
              <a:t>Years of service </a:t>
            </a:r>
          </a:p>
        </p:txBody>
      </p:sp>
      <p:graphicFrame>
        <p:nvGraphicFramePr>
          <p:cNvPr id="5" name="Chart 4">
            <a:extLst>
              <a:ext uri="{FF2B5EF4-FFF2-40B4-BE49-F238E27FC236}">
                <a16:creationId xmlns:a16="http://schemas.microsoft.com/office/drawing/2014/main" id="{DC05884F-18E7-D65B-7DD3-7CB72A087C08}"/>
              </a:ext>
            </a:extLst>
          </p:cNvPr>
          <p:cNvGraphicFramePr/>
          <p:nvPr>
            <p:extLst>
              <p:ext uri="{D42A27DB-BD31-4B8C-83A1-F6EECF244321}">
                <p14:modId xmlns:p14="http://schemas.microsoft.com/office/powerpoint/2010/main" val="1760107483"/>
              </p:ext>
            </p:extLst>
          </p:nvPr>
        </p:nvGraphicFramePr>
        <p:xfrm>
          <a:off x="290786" y="1033103"/>
          <a:ext cx="3987800" cy="2566631"/>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1B4FB218-87BC-2FA3-DB80-777B5AA42902}"/>
              </a:ext>
            </a:extLst>
          </p:cNvPr>
          <p:cNvSpPr txBox="1"/>
          <p:nvPr/>
        </p:nvSpPr>
        <p:spPr>
          <a:xfrm>
            <a:off x="133131" y="64712"/>
            <a:ext cx="6715760" cy="523220"/>
          </a:xfrm>
          <a:prstGeom prst="rect">
            <a:avLst/>
          </a:prstGeom>
          <a:noFill/>
        </p:spPr>
        <p:txBody>
          <a:bodyPr wrap="square" rtlCol="0">
            <a:spAutoFit/>
          </a:bodyPr>
          <a:lstStyle/>
          <a:p>
            <a:r>
              <a:rPr lang="en-US" sz="2800" b="1" dirty="0">
                <a:solidFill>
                  <a:schemeClr val="accent1"/>
                </a:solidFill>
              </a:rPr>
              <a:t>Demographics</a:t>
            </a:r>
          </a:p>
        </p:txBody>
      </p:sp>
      <p:graphicFrame>
        <p:nvGraphicFramePr>
          <p:cNvPr id="9" name="Chart 8">
            <a:extLst>
              <a:ext uri="{FF2B5EF4-FFF2-40B4-BE49-F238E27FC236}">
                <a16:creationId xmlns:a16="http://schemas.microsoft.com/office/drawing/2014/main" id="{98D6EC94-09A9-CE3F-A031-E59559DF65D0}"/>
              </a:ext>
            </a:extLst>
          </p:cNvPr>
          <p:cNvGraphicFramePr/>
          <p:nvPr>
            <p:extLst>
              <p:ext uri="{D42A27DB-BD31-4B8C-83A1-F6EECF244321}">
                <p14:modId xmlns:p14="http://schemas.microsoft.com/office/powerpoint/2010/main" val="2809737148"/>
              </p:ext>
            </p:extLst>
          </p:nvPr>
        </p:nvGraphicFramePr>
        <p:xfrm>
          <a:off x="5575406" y="842883"/>
          <a:ext cx="6096000" cy="4064000"/>
        </p:xfrm>
        <a:graphic>
          <a:graphicData uri="http://schemas.openxmlformats.org/drawingml/2006/chart">
            <c:chart xmlns:c="http://schemas.openxmlformats.org/drawingml/2006/chart" xmlns:r="http://schemas.openxmlformats.org/officeDocument/2006/relationships" r:id="rId4"/>
          </a:graphicData>
        </a:graphic>
      </p:graphicFrame>
      <p:sp>
        <p:nvSpPr>
          <p:cNvPr id="10" name="Title 1">
            <a:extLst>
              <a:ext uri="{FF2B5EF4-FFF2-40B4-BE49-F238E27FC236}">
                <a16:creationId xmlns:a16="http://schemas.microsoft.com/office/drawing/2014/main" id="{3883F105-E2D0-7B3E-943D-A6CC991170E0}"/>
              </a:ext>
            </a:extLst>
          </p:cNvPr>
          <p:cNvSpPr txBox="1">
            <a:spLocks/>
          </p:cNvSpPr>
          <p:nvPr/>
        </p:nvSpPr>
        <p:spPr>
          <a:xfrm>
            <a:off x="6333047" y="448001"/>
            <a:ext cx="4430902" cy="36933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600" b="1" dirty="0"/>
              <a:t>Primary practice setting </a:t>
            </a:r>
          </a:p>
        </p:txBody>
      </p:sp>
      <p:graphicFrame>
        <p:nvGraphicFramePr>
          <p:cNvPr id="11" name="Chart 10">
            <a:extLst>
              <a:ext uri="{FF2B5EF4-FFF2-40B4-BE49-F238E27FC236}">
                <a16:creationId xmlns:a16="http://schemas.microsoft.com/office/drawing/2014/main" id="{231057E3-8A45-0EF3-2F72-36FF0CA77138}"/>
              </a:ext>
            </a:extLst>
          </p:cNvPr>
          <p:cNvGraphicFramePr/>
          <p:nvPr>
            <p:extLst>
              <p:ext uri="{D42A27DB-BD31-4B8C-83A1-F6EECF244321}">
                <p14:modId xmlns:p14="http://schemas.microsoft.com/office/powerpoint/2010/main" val="3743732497"/>
              </p:ext>
            </p:extLst>
          </p:nvPr>
        </p:nvGraphicFramePr>
        <p:xfrm>
          <a:off x="290786" y="3955029"/>
          <a:ext cx="4982338" cy="2777688"/>
        </p:xfrm>
        <a:graphic>
          <a:graphicData uri="http://schemas.openxmlformats.org/drawingml/2006/chart">
            <c:chart xmlns:c="http://schemas.openxmlformats.org/drawingml/2006/chart" xmlns:r="http://schemas.openxmlformats.org/officeDocument/2006/relationships" r:id="rId5"/>
          </a:graphicData>
        </a:graphic>
      </p:graphicFrame>
      <p:sp>
        <p:nvSpPr>
          <p:cNvPr id="12" name="Title 1">
            <a:extLst>
              <a:ext uri="{FF2B5EF4-FFF2-40B4-BE49-F238E27FC236}">
                <a16:creationId xmlns:a16="http://schemas.microsoft.com/office/drawing/2014/main" id="{54C187F9-96C2-8D58-90A8-272156E9CCCD}"/>
              </a:ext>
            </a:extLst>
          </p:cNvPr>
          <p:cNvSpPr txBox="1">
            <a:spLocks/>
          </p:cNvSpPr>
          <p:nvPr/>
        </p:nvSpPr>
        <p:spPr>
          <a:xfrm>
            <a:off x="133131" y="3519313"/>
            <a:ext cx="3870960" cy="5334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600" b="1" dirty="0"/>
              <a:t>Highest professional qualification</a:t>
            </a:r>
          </a:p>
        </p:txBody>
      </p:sp>
      <p:sp>
        <p:nvSpPr>
          <p:cNvPr id="4" name="Text Placeholder 2">
            <a:extLst>
              <a:ext uri="{FF2B5EF4-FFF2-40B4-BE49-F238E27FC236}">
                <a16:creationId xmlns:a16="http://schemas.microsoft.com/office/drawing/2014/main" id="{42373B56-DEB5-C0E8-2E96-E1B264E333B2}"/>
              </a:ext>
            </a:extLst>
          </p:cNvPr>
          <p:cNvSpPr txBox="1">
            <a:spLocks/>
          </p:cNvSpPr>
          <p:nvPr/>
        </p:nvSpPr>
        <p:spPr>
          <a:xfrm>
            <a:off x="5807691" y="6381749"/>
            <a:ext cx="2222374" cy="34290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t>Total Respondents: 268</a:t>
            </a:r>
          </a:p>
        </p:txBody>
      </p:sp>
    </p:spTree>
    <p:extLst>
      <p:ext uri="{BB962C8B-B14F-4D97-AF65-F5344CB8AC3E}">
        <p14:creationId xmlns:p14="http://schemas.microsoft.com/office/powerpoint/2010/main" val="30181947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073CE-149E-4318-86E6-CC6D88211378}"/>
              </a:ext>
            </a:extLst>
          </p:cNvPr>
          <p:cNvSpPr>
            <a:spLocks noGrp="1"/>
          </p:cNvSpPr>
          <p:nvPr>
            <p:ph type="title"/>
          </p:nvPr>
        </p:nvSpPr>
        <p:spPr>
          <a:xfrm>
            <a:off x="2612028" y="494237"/>
            <a:ext cx="9450470" cy="679143"/>
          </a:xfrm>
        </p:spPr>
        <p:txBody>
          <a:bodyPr>
            <a:normAutofit/>
          </a:bodyPr>
          <a:lstStyle/>
          <a:p>
            <a:r>
              <a:rPr lang="en-US" sz="4200" dirty="0"/>
              <a:t>IFDH Survey Series and White Paper</a:t>
            </a:r>
          </a:p>
        </p:txBody>
      </p:sp>
      <p:sp>
        <p:nvSpPr>
          <p:cNvPr id="3" name="Content Placeholder 2">
            <a:extLst>
              <a:ext uri="{FF2B5EF4-FFF2-40B4-BE49-F238E27FC236}">
                <a16:creationId xmlns:a16="http://schemas.microsoft.com/office/drawing/2014/main" id="{B5F145AF-BFE0-42E0-8F15-8A8BABBABD2D}"/>
              </a:ext>
            </a:extLst>
          </p:cNvPr>
          <p:cNvSpPr>
            <a:spLocks noGrp="1"/>
          </p:cNvSpPr>
          <p:nvPr>
            <p:ph idx="1"/>
          </p:nvPr>
        </p:nvSpPr>
        <p:spPr>
          <a:xfrm>
            <a:off x="358525" y="2643548"/>
            <a:ext cx="10267069" cy="3034862"/>
          </a:xfrm>
        </p:spPr>
        <p:txBody>
          <a:bodyPr anchor="ctr">
            <a:noAutofit/>
          </a:bodyPr>
          <a:lstStyle/>
          <a:p>
            <a:pPr marL="0" indent="0">
              <a:buNone/>
            </a:pPr>
            <a:r>
              <a:rPr lang="en-US" sz="2400" dirty="0">
                <a:hlinkClick r:id="rId3"/>
              </a:rPr>
              <a:t>Click here </a:t>
            </a:r>
            <a:r>
              <a:rPr lang="en-US" sz="2400" dirty="0"/>
              <a:t>or use QR code for 8 other IFDH surveys and a White Paper on Evidence-Based Self-Care Recommendations</a:t>
            </a:r>
          </a:p>
          <a:p>
            <a:pPr marL="0" indent="0">
              <a:buNone/>
            </a:pPr>
            <a:br>
              <a:rPr lang="en-US" sz="2400" dirty="0"/>
            </a:br>
            <a:r>
              <a:rPr lang="en-US" sz="2400" dirty="0"/>
              <a:t>Survey Topics</a:t>
            </a:r>
          </a:p>
          <a:p>
            <a:r>
              <a:rPr lang="en-US" sz="2000" dirty="0"/>
              <a:t>2023 Oral Hygiene Instruction </a:t>
            </a:r>
          </a:p>
          <a:p>
            <a:r>
              <a:rPr lang="en-US" sz="2000" dirty="0"/>
              <a:t>2022 Sustainability in dentistry</a:t>
            </a:r>
          </a:p>
          <a:p>
            <a:r>
              <a:rPr lang="en-US" sz="2000" dirty="0"/>
              <a:t>2022 Elderly patients</a:t>
            </a:r>
          </a:p>
          <a:p>
            <a:r>
              <a:rPr lang="en-US" sz="2000" dirty="0"/>
              <a:t>2021 Pediatric patients</a:t>
            </a:r>
          </a:p>
          <a:p>
            <a:r>
              <a:rPr lang="en-US" sz="2000" dirty="0"/>
              <a:t>2021 Oral-systemic link</a:t>
            </a:r>
          </a:p>
          <a:p>
            <a:r>
              <a:rPr lang="en-US" sz="2000" dirty="0"/>
              <a:t>2020 Electric toothbrushes</a:t>
            </a:r>
          </a:p>
          <a:p>
            <a:r>
              <a:rPr lang="en-US" sz="2000" dirty="0"/>
              <a:t>2020 Covid</a:t>
            </a:r>
          </a:p>
          <a:p>
            <a:r>
              <a:rPr lang="en-US" sz="2000" dirty="0"/>
              <a:t>2019 Toothpaste</a:t>
            </a:r>
          </a:p>
        </p:txBody>
      </p:sp>
      <p:pic>
        <p:nvPicPr>
          <p:cNvPr id="31" name="Picture 2" descr="Crest OralB">
            <a:extLst>
              <a:ext uri="{FF2B5EF4-FFF2-40B4-BE49-F238E27FC236}">
                <a16:creationId xmlns:a16="http://schemas.microsoft.com/office/drawing/2014/main" id="{E6E9C044-22A0-473E-AF8D-0028C9227B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81498" y="5529453"/>
            <a:ext cx="3151977" cy="45563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05C11309-AEB4-4A3F-818E-D07E11FA6082}"/>
              </a:ext>
            </a:extLst>
          </p:cNvPr>
          <p:cNvSpPr txBox="1"/>
          <p:nvPr/>
        </p:nvSpPr>
        <p:spPr>
          <a:xfrm>
            <a:off x="8339555" y="4793421"/>
            <a:ext cx="3835865" cy="923330"/>
          </a:xfrm>
          <a:prstGeom prst="rect">
            <a:avLst/>
          </a:prstGeom>
          <a:noFill/>
        </p:spPr>
        <p:txBody>
          <a:bodyPr wrap="square" rtlCol="0">
            <a:spAutoFit/>
          </a:bodyPr>
          <a:lstStyle/>
          <a:p>
            <a:pPr algn="ctr"/>
            <a:r>
              <a:rPr lang="en-US" dirty="0"/>
              <a:t>The IFDH thanks Procter &amp; Gamble for supporting these surveys.</a:t>
            </a:r>
          </a:p>
          <a:p>
            <a:endParaRPr lang="en-US" dirty="0"/>
          </a:p>
        </p:txBody>
      </p:sp>
      <p:pic>
        <p:nvPicPr>
          <p:cNvPr id="4" name="Picture 3">
            <a:extLst>
              <a:ext uri="{FF2B5EF4-FFF2-40B4-BE49-F238E27FC236}">
                <a16:creationId xmlns:a16="http://schemas.microsoft.com/office/drawing/2014/main" id="{D1A7CC41-7DEC-AC9C-DF62-5C769DA8AB3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02" y="56465"/>
            <a:ext cx="2262883" cy="1508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DB4B4084-F528-E6D6-C632-F694E5838C4D}"/>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4046515" y="2681889"/>
            <a:ext cx="4111802" cy="3677106"/>
          </a:xfrm>
          <a:prstGeom prst="rect">
            <a:avLst/>
          </a:prstGeom>
          <a:ln>
            <a:solidFill>
              <a:schemeClr val="tx2"/>
            </a:solid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FC959944-7029-1C56-38A7-5BCCB5CB5B8F}"/>
              </a:ext>
            </a:extLst>
          </p:cNvPr>
          <p:cNvPicPr>
            <a:picLocks noChangeAspect="1"/>
          </p:cNvPicPr>
          <p:nvPr/>
        </p:nvPicPr>
        <p:blipFill>
          <a:blip r:embed="rId7"/>
          <a:stretch>
            <a:fillRect/>
          </a:stretch>
        </p:blipFill>
        <p:spPr>
          <a:xfrm>
            <a:off x="9437669" y="2681889"/>
            <a:ext cx="2002407" cy="2002407"/>
          </a:xfrm>
          <a:prstGeom prst="rect">
            <a:avLst/>
          </a:prstGeom>
        </p:spPr>
      </p:pic>
    </p:spTree>
    <p:extLst>
      <p:ext uri="{BB962C8B-B14F-4D97-AF65-F5344CB8AC3E}">
        <p14:creationId xmlns:p14="http://schemas.microsoft.com/office/powerpoint/2010/main" val="876873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FB4E1AD-FC4F-4946-AF42-211301DA31A2}"/>
              </a:ext>
            </a:extLst>
          </p:cNvPr>
          <p:cNvSpPr>
            <a:spLocks noGrp="1"/>
          </p:cNvSpPr>
          <p:nvPr>
            <p:ph type="title"/>
          </p:nvPr>
        </p:nvSpPr>
        <p:spPr>
          <a:xfrm>
            <a:off x="373449" y="1540324"/>
            <a:ext cx="6311131" cy="605979"/>
          </a:xfrm>
        </p:spPr>
        <p:txBody>
          <a:bodyPr vert="horz" lIns="91440" tIns="45720" rIns="91440" bIns="45720" rtlCol="0">
            <a:noAutofit/>
          </a:bodyPr>
          <a:lstStyle/>
          <a:p>
            <a:pPr marL="342900" indent="-342900">
              <a:buFont typeface="Arial" panose="020B0604020202020204" pitchFamily="34" charset="0"/>
              <a:buChar char="•"/>
            </a:pPr>
            <a:r>
              <a:rPr lang="en-US" sz="2400" kern="1200" dirty="0">
                <a:latin typeface="+mn-lt"/>
                <a:ea typeface="+mj-ea"/>
                <a:cs typeface="+mj-cs"/>
              </a:rPr>
              <a:t>268 respondents from 18 </a:t>
            </a:r>
            <a:r>
              <a:rPr lang="en-US" sz="2400" dirty="0">
                <a:latin typeface="+mn-lt"/>
              </a:rPr>
              <a:t>countries</a:t>
            </a:r>
            <a:endParaRPr lang="en-US" sz="2400" kern="1200" dirty="0">
              <a:latin typeface="+mj-lt"/>
              <a:ea typeface="+mj-ea"/>
              <a:cs typeface="+mj-cs"/>
            </a:endParaRPr>
          </a:p>
        </p:txBody>
      </p:sp>
      <p:sp>
        <p:nvSpPr>
          <p:cNvPr id="4" name="Content Placeholder 3">
            <a:extLst>
              <a:ext uri="{FF2B5EF4-FFF2-40B4-BE49-F238E27FC236}">
                <a16:creationId xmlns:a16="http://schemas.microsoft.com/office/drawing/2014/main" id="{59893E4E-15A6-4673-B6DD-7BE6C49A4849}"/>
              </a:ext>
            </a:extLst>
          </p:cNvPr>
          <p:cNvSpPr>
            <a:spLocks noGrp="1"/>
          </p:cNvSpPr>
          <p:nvPr>
            <p:ph idx="1"/>
          </p:nvPr>
        </p:nvSpPr>
        <p:spPr>
          <a:xfrm>
            <a:off x="775695" y="2255141"/>
            <a:ext cx="2487767" cy="3077438"/>
          </a:xfrm>
        </p:spPr>
        <p:txBody>
          <a:bodyPr anchor="ctr">
            <a:noAutofit/>
          </a:bodyPr>
          <a:lstStyle/>
          <a:p>
            <a:pPr marL="0" indent="0">
              <a:buNone/>
            </a:pPr>
            <a:br>
              <a:rPr lang="en-US" sz="1800" dirty="0"/>
            </a:br>
            <a:r>
              <a:rPr lang="en-US" sz="2000" u="sng" dirty="0"/>
              <a:t>Top 5 countries </a:t>
            </a:r>
          </a:p>
          <a:p>
            <a:pPr marL="0" indent="0">
              <a:buNone/>
            </a:pPr>
            <a:r>
              <a:rPr lang="en-US" sz="2000" dirty="0"/>
              <a:t>Italy	23%</a:t>
            </a:r>
            <a:br>
              <a:rPr lang="en-US" sz="2000" dirty="0"/>
            </a:br>
            <a:r>
              <a:rPr lang="en-US" sz="2000" dirty="0"/>
              <a:t>Canada	16%</a:t>
            </a:r>
            <a:br>
              <a:rPr lang="en-US" sz="2000" dirty="0"/>
            </a:br>
            <a:r>
              <a:rPr lang="en-US" sz="2000" dirty="0"/>
              <a:t>Korea	12%</a:t>
            </a:r>
            <a:br>
              <a:rPr lang="en-US" sz="2000" dirty="0"/>
            </a:br>
            <a:r>
              <a:rPr lang="en-US" sz="2000" dirty="0"/>
              <a:t>USA 	12%</a:t>
            </a:r>
            <a:br>
              <a:rPr lang="en-US" sz="2000" dirty="0"/>
            </a:br>
            <a:r>
              <a:rPr lang="en-US" sz="2000" dirty="0"/>
              <a:t>Israel	7%</a:t>
            </a:r>
          </a:p>
          <a:p>
            <a:pPr marL="0" indent="0">
              <a:buNone/>
            </a:pPr>
            <a:endParaRPr lang="en-US" sz="2000" dirty="0"/>
          </a:p>
          <a:p>
            <a:pPr marL="0" indent="0">
              <a:buNone/>
            </a:pPr>
            <a:r>
              <a:rPr lang="en-US" sz="2000" dirty="0"/>
              <a:t>	</a:t>
            </a:r>
          </a:p>
          <a:p>
            <a:pPr marL="0" indent="0">
              <a:buNone/>
            </a:pPr>
            <a:br>
              <a:rPr lang="en-US" sz="1800" dirty="0"/>
            </a:br>
            <a:endParaRPr lang="en-US" sz="1800" dirty="0"/>
          </a:p>
        </p:txBody>
      </p:sp>
      <p:sp>
        <p:nvSpPr>
          <p:cNvPr id="3" name="TextBox 2">
            <a:extLst>
              <a:ext uri="{FF2B5EF4-FFF2-40B4-BE49-F238E27FC236}">
                <a16:creationId xmlns:a16="http://schemas.microsoft.com/office/drawing/2014/main" id="{5F18B998-A214-46CC-9546-21ED7D0E876F}"/>
              </a:ext>
            </a:extLst>
          </p:cNvPr>
          <p:cNvSpPr txBox="1"/>
          <p:nvPr/>
        </p:nvSpPr>
        <p:spPr>
          <a:xfrm>
            <a:off x="2797244" y="2276130"/>
            <a:ext cx="8066268" cy="2246769"/>
          </a:xfrm>
          <a:prstGeom prst="rect">
            <a:avLst/>
          </a:prstGeom>
          <a:noFill/>
        </p:spPr>
        <p:txBody>
          <a:bodyPr wrap="square" rtlCol="0">
            <a:spAutoFit/>
          </a:bodyPr>
          <a:lstStyle/>
          <a:p>
            <a:pPr marL="0" indent="0">
              <a:buNone/>
            </a:pPr>
            <a:r>
              <a:rPr lang="en-US" sz="2000" u="sng" dirty="0"/>
              <a:t>Other countries represented: </a:t>
            </a:r>
            <a:br>
              <a:rPr lang="en-US" sz="2000" dirty="0"/>
            </a:br>
            <a:r>
              <a:rPr lang="en-US" sz="2000" dirty="0"/>
              <a:t>4% each: Belgium, Ireland, South Africa </a:t>
            </a:r>
          </a:p>
          <a:p>
            <a:pPr marL="0" indent="0">
              <a:buNone/>
            </a:pPr>
            <a:r>
              <a:rPr lang="en-US" sz="2000" dirty="0"/>
              <a:t>3%: Finland</a:t>
            </a:r>
          </a:p>
          <a:p>
            <a:pPr marL="0" indent="0">
              <a:buNone/>
            </a:pPr>
            <a:r>
              <a:rPr lang="en-US" sz="2000" dirty="0"/>
              <a:t>2% each: Malta, New Zealand, United Kingdom</a:t>
            </a:r>
          </a:p>
          <a:p>
            <a:pPr marL="0" indent="0">
              <a:buNone/>
            </a:pPr>
            <a:r>
              <a:rPr lang="en-US" sz="2000" dirty="0"/>
              <a:t>1% each: Australia, Japan, Latvia, Portugal, Slovak Republic, United Arab Emirates</a:t>
            </a:r>
          </a:p>
          <a:p>
            <a:pPr marL="0" indent="0">
              <a:buNone/>
            </a:pPr>
            <a:r>
              <a:rPr lang="en-US" sz="2000" u="sng" dirty="0"/>
              <a:t> </a:t>
            </a:r>
          </a:p>
        </p:txBody>
      </p:sp>
      <p:pic>
        <p:nvPicPr>
          <p:cNvPr id="7" name="Picture 3">
            <a:extLst>
              <a:ext uri="{FF2B5EF4-FFF2-40B4-BE49-F238E27FC236}">
                <a16:creationId xmlns:a16="http://schemas.microsoft.com/office/drawing/2014/main" id="{E65EDBF5-2E8E-4D82-D7FF-6005D7F6BE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11230" y="5683739"/>
            <a:ext cx="1302218" cy="868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A map of the world&#10;&#10;Description automatically generated">
            <a:extLst>
              <a:ext uri="{FF2B5EF4-FFF2-40B4-BE49-F238E27FC236}">
                <a16:creationId xmlns:a16="http://schemas.microsoft.com/office/drawing/2014/main" id="{CA0FD972-F75A-A6C4-55EF-95C16703E5AD}"/>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789351" y="498721"/>
            <a:ext cx="5029200" cy="2577465"/>
          </a:xfrm>
          <a:prstGeom prst="rect">
            <a:avLst/>
          </a:prstGeom>
        </p:spPr>
      </p:pic>
      <p:sp>
        <p:nvSpPr>
          <p:cNvPr id="2" name="TextBox 1">
            <a:extLst>
              <a:ext uri="{FF2B5EF4-FFF2-40B4-BE49-F238E27FC236}">
                <a16:creationId xmlns:a16="http://schemas.microsoft.com/office/drawing/2014/main" id="{7EDE6C40-D0A9-26A3-0C65-E4CAE82A13DC}"/>
              </a:ext>
            </a:extLst>
          </p:cNvPr>
          <p:cNvSpPr txBox="1"/>
          <p:nvPr/>
        </p:nvSpPr>
        <p:spPr>
          <a:xfrm>
            <a:off x="373449" y="4581870"/>
            <a:ext cx="8303173" cy="1938992"/>
          </a:xfrm>
          <a:prstGeom prst="rect">
            <a:avLst/>
          </a:prstGeom>
          <a:noFill/>
        </p:spPr>
        <p:txBody>
          <a:bodyPr wrap="square" rtlCol="0">
            <a:spAutoFit/>
          </a:bodyPr>
          <a:lstStyle/>
          <a:p>
            <a:pPr marL="285750" indent="-285750">
              <a:buFont typeface="Arial" panose="020B0604020202020204" pitchFamily="34" charset="0"/>
              <a:buChar char="•"/>
            </a:pPr>
            <a:r>
              <a:rPr lang="en-US" sz="2400" dirty="0"/>
              <a:t>Good representation across years of practice</a:t>
            </a:r>
          </a:p>
          <a:p>
            <a:pPr marL="285750" indent="-285750">
              <a:buFont typeface="Arial" panose="020B0604020202020204" pitchFamily="34" charset="0"/>
              <a:buChar char="•"/>
            </a:pPr>
            <a:r>
              <a:rPr lang="en-US" sz="2400" dirty="0"/>
              <a:t>64% in private practice, 12% independent practice</a:t>
            </a:r>
          </a:p>
          <a:p>
            <a:pPr marL="285750" indent="-285750">
              <a:buFont typeface="Arial" panose="020B0604020202020204" pitchFamily="34" charset="0"/>
              <a:buChar char="•"/>
            </a:pPr>
            <a:r>
              <a:rPr lang="en-US" sz="2400" dirty="0"/>
              <a:t>55% Diploma/Bachelors, 16% Advanced degree </a:t>
            </a:r>
          </a:p>
          <a:p>
            <a:pPr marL="285750" indent="-285750">
              <a:buFont typeface="Arial" panose="020B0604020202020204" pitchFamily="34" charset="0"/>
              <a:buChar char="•"/>
            </a:pPr>
            <a:endParaRPr lang="en-US" sz="2400" dirty="0"/>
          </a:p>
          <a:p>
            <a:endParaRPr lang="en-US" sz="2400" dirty="0"/>
          </a:p>
        </p:txBody>
      </p:sp>
      <p:sp>
        <p:nvSpPr>
          <p:cNvPr id="5" name="TextBox 4">
            <a:extLst>
              <a:ext uri="{FF2B5EF4-FFF2-40B4-BE49-F238E27FC236}">
                <a16:creationId xmlns:a16="http://schemas.microsoft.com/office/drawing/2014/main" id="{0063F130-C2CB-BE46-975F-1018F0CDC81C}"/>
              </a:ext>
            </a:extLst>
          </p:cNvPr>
          <p:cNvSpPr txBox="1"/>
          <p:nvPr/>
        </p:nvSpPr>
        <p:spPr>
          <a:xfrm>
            <a:off x="283779" y="498721"/>
            <a:ext cx="5959366" cy="523220"/>
          </a:xfrm>
          <a:prstGeom prst="rect">
            <a:avLst/>
          </a:prstGeom>
          <a:noFill/>
        </p:spPr>
        <p:txBody>
          <a:bodyPr wrap="square" rtlCol="0">
            <a:spAutoFit/>
          </a:bodyPr>
          <a:lstStyle/>
          <a:p>
            <a:r>
              <a:rPr lang="en-US" sz="2800" b="1" dirty="0">
                <a:solidFill>
                  <a:srgbClr val="0070C0"/>
                </a:solidFill>
              </a:rPr>
              <a:t>Profile of Respondents</a:t>
            </a:r>
          </a:p>
        </p:txBody>
      </p:sp>
    </p:spTree>
    <p:extLst>
      <p:ext uri="{BB962C8B-B14F-4D97-AF65-F5344CB8AC3E}">
        <p14:creationId xmlns:p14="http://schemas.microsoft.com/office/powerpoint/2010/main" val="41774033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4">
            <a:extLst>
              <a:ext uri="{FF2B5EF4-FFF2-40B4-BE49-F238E27FC236}">
                <a16:creationId xmlns:a16="http://schemas.microsoft.com/office/drawing/2014/main" id="{026A84AF-6F58-471A-BF1F-10D8C03511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51B76758-B18C-A3A3-9329-A5B6B157AC2C}"/>
              </a:ext>
            </a:extLst>
          </p:cNvPr>
          <p:cNvSpPr>
            <a:spLocks noGrp="1"/>
          </p:cNvSpPr>
          <p:nvPr>
            <p:ph type="title"/>
          </p:nvPr>
        </p:nvSpPr>
        <p:spPr>
          <a:xfrm>
            <a:off x="838200" y="728662"/>
            <a:ext cx="3785513" cy="3728853"/>
          </a:xfrm>
          <a:noFill/>
        </p:spPr>
        <p:txBody>
          <a:bodyPr vert="horz" lIns="91440" tIns="45720" rIns="91440" bIns="45720" rtlCol="0" anchor="b">
            <a:normAutofit/>
          </a:bodyPr>
          <a:lstStyle/>
          <a:p>
            <a:r>
              <a:rPr lang="en-US" sz="5200" b="1" dirty="0"/>
              <a:t>Data slides </a:t>
            </a:r>
          </a:p>
        </p:txBody>
      </p:sp>
      <p:pic>
        <p:nvPicPr>
          <p:cNvPr id="10" name="Picture 9" descr="Simple blue graph">
            <a:extLst>
              <a:ext uri="{FF2B5EF4-FFF2-40B4-BE49-F238E27FC236}">
                <a16:creationId xmlns:a16="http://schemas.microsoft.com/office/drawing/2014/main" id="{0FFD456B-9198-4D8D-08D9-6A3F28D10AA4}"/>
              </a:ext>
            </a:extLst>
          </p:cNvPr>
          <p:cNvPicPr>
            <a:picLocks noChangeAspect="1"/>
          </p:cNvPicPr>
          <p:nvPr/>
        </p:nvPicPr>
        <p:blipFill rotWithShape="1">
          <a:blip r:embed="rId2">
            <a:extLst>
              <a:ext uri="{28A0092B-C50C-407E-A947-70E740481C1C}">
                <a14:useLocalDpi xmlns:a14="http://schemas.microsoft.com/office/drawing/2010/main" val="0"/>
              </a:ext>
            </a:extLst>
          </a:blip>
          <a:srcRect l="13966" r="16124" b="-1"/>
          <a:stretch/>
        </p:blipFill>
        <p:spPr>
          <a:xfrm>
            <a:off x="5009505" y="10"/>
            <a:ext cx="7182495" cy="6857990"/>
          </a:xfrm>
          <a:prstGeom prst="rect">
            <a:avLst/>
          </a:prstGeom>
        </p:spPr>
      </p:pic>
    </p:spTree>
    <p:extLst>
      <p:ext uri="{BB962C8B-B14F-4D97-AF65-F5344CB8AC3E}">
        <p14:creationId xmlns:p14="http://schemas.microsoft.com/office/powerpoint/2010/main" val="10002042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ABAE2BB-B9F2-9CA3-9CB0-AED5E116D738}"/>
              </a:ext>
            </a:extLst>
          </p:cNvPr>
          <p:cNvSpPr txBox="1">
            <a:spLocks/>
          </p:cNvSpPr>
          <p:nvPr/>
        </p:nvSpPr>
        <p:spPr>
          <a:xfrm>
            <a:off x="699588" y="304800"/>
            <a:ext cx="10461171" cy="5334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rgbClr val="0070C0"/>
                </a:solidFill>
                <a:latin typeface="+mn-lt"/>
              </a:rPr>
              <a:t>How often do you encounter patients with either fixed or removable orthodontics in your practice setting?    </a:t>
            </a:r>
            <a:br>
              <a:rPr lang="en-US" sz="2800" dirty="0">
                <a:latin typeface="+mn-lt"/>
              </a:rPr>
            </a:br>
            <a:br>
              <a:rPr lang="en-US" sz="2800" dirty="0">
                <a:latin typeface="+mn-lt"/>
              </a:rPr>
            </a:br>
            <a:r>
              <a:rPr lang="en-US" sz="2800" dirty="0">
                <a:latin typeface="+mn-lt"/>
              </a:rPr>
              <a:t>68% see ortho patients once a week or more</a:t>
            </a:r>
          </a:p>
        </p:txBody>
      </p:sp>
      <p:graphicFrame>
        <p:nvGraphicFramePr>
          <p:cNvPr id="7" name="Chart 6">
            <a:extLst>
              <a:ext uri="{FF2B5EF4-FFF2-40B4-BE49-F238E27FC236}">
                <a16:creationId xmlns:a16="http://schemas.microsoft.com/office/drawing/2014/main" id="{1AA5E00C-E206-1626-60A9-EF25BD36F245}"/>
              </a:ext>
            </a:extLst>
          </p:cNvPr>
          <p:cNvGraphicFramePr/>
          <p:nvPr>
            <p:extLst>
              <p:ext uri="{D42A27DB-BD31-4B8C-83A1-F6EECF244321}">
                <p14:modId xmlns:p14="http://schemas.microsoft.com/office/powerpoint/2010/main" val="966338811"/>
              </p:ext>
            </p:extLst>
          </p:nvPr>
        </p:nvGraphicFramePr>
        <p:xfrm>
          <a:off x="1383936" y="1982556"/>
          <a:ext cx="8745583" cy="4136571"/>
        </p:xfrm>
        <a:graphic>
          <a:graphicData uri="http://schemas.openxmlformats.org/drawingml/2006/chart">
            <c:chart xmlns:c="http://schemas.openxmlformats.org/drawingml/2006/chart" xmlns:r="http://schemas.openxmlformats.org/officeDocument/2006/relationships" r:id="rId3"/>
          </a:graphicData>
        </a:graphic>
      </p:graphicFrame>
      <p:pic>
        <p:nvPicPr>
          <p:cNvPr id="8" name="Picture 3">
            <a:extLst>
              <a:ext uri="{FF2B5EF4-FFF2-40B4-BE49-F238E27FC236}">
                <a16:creationId xmlns:a16="http://schemas.microsoft.com/office/drawing/2014/main" id="{95CA9688-EDE7-BB86-1AFF-B8D55450BC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69188" y="5685054"/>
            <a:ext cx="1302218" cy="868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Placeholder 2">
            <a:extLst>
              <a:ext uri="{FF2B5EF4-FFF2-40B4-BE49-F238E27FC236}">
                <a16:creationId xmlns:a16="http://schemas.microsoft.com/office/drawing/2014/main" id="{791C64F5-B8F3-C93B-CD92-A34B7C80798B}"/>
              </a:ext>
            </a:extLst>
          </p:cNvPr>
          <p:cNvSpPr txBox="1">
            <a:spLocks/>
          </p:cNvSpPr>
          <p:nvPr/>
        </p:nvSpPr>
        <p:spPr bwMode="auto">
          <a:xfrm>
            <a:off x="0" y="6477000"/>
            <a:ext cx="82296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Tx/>
              <a:buNone/>
              <a:defRPr sz="1200" kern="1200">
                <a:solidFill>
                  <a:schemeClr val="tx1">
                    <a:lumMod val="65000"/>
                    <a:lumOff val="35000"/>
                  </a:schemeClr>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US" sz="1200" b="0" i="0" u="none" strike="noStrike" kern="1200" cap="none" spc="0" normalizeH="0" baseline="0" noProof="0" dirty="0">
                <a:ln>
                  <a:noFill/>
                </a:ln>
                <a:solidFill>
                  <a:sysClr val="windowText" lastClr="000000">
                    <a:lumMod val="65000"/>
                    <a:lumOff val="35000"/>
                  </a:sysClr>
                </a:solidFill>
                <a:effectLst/>
                <a:uLnTx/>
                <a:uFillTx/>
                <a:latin typeface="Arial" pitchFamily="34" charset="0"/>
                <a:ea typeface="+mn-ea"/>
                <a:cs typeface="Arial" pitchFamily="34" charset="0"/>
              </a:rPr>
              <a:t>Total Respondents: 268. Those who chose “</a:t>
            </a:r>
            <a:r>
              <a:rPr lang="en-US" dirty="0">
                <a:solidFill>
                  <a:sysClr val="windowText" lastClr="000000">
                    <a:lumMod val="65000"/>
                    <a:lumOff val="35000"/>
                  </a:sysClr>
                </a:solidFill>
              </a:rPr>
              <a:t>N</a:t>
            </a:r>
            <a:r>
              <a:rPr kumimoji="0" lang="en-US" sz="1200" b="0" i="0" u="none" strike="noStrike" kern="1200" cap="none" spc="0" normalizeH="0" baseline="0" noProof="0" dirty="0">
                <a:ln>
                  <a:noFill/>
                </a:ln>
                <a:solidFill>
                  <a:sysClr val="windowText" lastClr="000000">
                    <a:lumMod val="65000"/>
                    <a:lumOff val="35000"/>
                  </a:sysClr>
                </a:solidFill>
                <a:effectLst/>
                <a:uLnTx/>
                <a:uFillTx/>
                <a:latin typeface="Arial" pitchFamily="34" charset="0"/>
                <a:ea typeface="+mn-ea"/>
                <a:cs typeface="Arial" pitchFamily="34" charset="0"/>
              </a:rPr>
              <a:t>ever” advanced to question on slide 18. </a:t>
            </a:r>
          </a:p>
        </p:txBody>
      </p:sp>
    </p:spTree>
    <p:extLst>
      <p:ext uri="{BB962C8B-B14F-4D97-AF65-F5344CB8AC3E}">
        <p14:creationId xmlns:p14="http://schemas.microsoft.com/office/powerpoint/2010/main" val="16572552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9DADC56F-9EB4-0B1B-40B8-1FC36E90BB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69188" y="5685054"/>
            <a:ext cx="1302218" cy="868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8EDB6651-5CBC-D4CA-C673-CE5111B7723E}"/>
              </a:ext>
            </a:extLst>
          </p:cNvPr>
          <p:cNvSpPr txBox="1">
            <a:spLocks/>
          </p:cNvSpPr>
          <p:nvPr/>
        </p:nvSpPr>
        <p:spPr bwMode="auto">
          <a:xfrm>
            <a:off x="695864" y="1022329"/>
            <a:ext cx="82296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000" kern="1200">
                <a:solidFill>
                  <a:schemeClr val="tx1">
                    <a:lumMod val="65000"/>
                    <a:lumOff val="35000"/>
                  </a:schemeClr>
                </a:solidFill>
                <a:latin typeface="Arial" pitchFamily="34" charset="0"/>
                <a:ea typeface="+mj-ea"/>
                <a:cs typeface="Arial" pitchFamily="34" charset="0"/>
              </a:defRPr>
            </a:lvl1pPr>
            <a:lvl2pPr algn="l" rtl="0" eaLnBrk="0" fontAlgn="base" hangingPunct="0">
              <a:spcBef>
                <a:spcPct val="0"/>
              </a:spcBef>
              <a:spcAft>
                <a:spcPct val="0"/>
              </a:spcAft>
              <a:defRPr sz="3200">
                <a:solidFill>
                  <a:schemeClr val="tx1"/>
                </a:solidFill>
                <a:latin typeface="Calibri" pitchFamily="34" charset="0"/>
              </a:defRPr>
            </a:lvl2pPr>
            <a:lvl3pPr algn="l" rtl="0" eaLnBrk="0" fontAlgn="base" hangingPunct="0">
              <a:spcBef>
                <a:spcPct val="0"/>
              </a:spcBef>
              <a:spcAft>
                <a:spcPct val="0"/>
              </a:spcAft>
              <a:defRPr sz="3200">
                <a:solidFill>
                  <a:schemeClr val="tx1"/>
                </a:solidFill>
                <a:latin typeface="Calibri" pitchFamily="34" charset="0"/>
              </a:defRPr>
            </a:lvl3pPr>
            <a:lvl4pPr algn="l" rtl="0" eaLnBrk="0" fontAlgn="base" hangingPunct="0">
              <a:spcBef>
                <a:spcPct val="0"/>
              </a:spcBef>
              <a:spcAft>
                <a:spcPct val="0"/>
              </a:spcAft>
              <a:defRPr sz="3200">
                <a:solidFill>
                  <a:schemeClr val="tx1"/>
                </a:solidFill>
                <a:latin typeface="Calibri" pitchFamily="34" charset="0"/>
              </a:defRPr>
            </a:lvl4pPr>
            <a:lvl5pPr algn="l" rtl="0" eaLnBrk="0" fontAlgn="base" hangingPunct="0">
              <a:spcBef>
                <a:spcPct val="0"/>
              </a:spcBef>
              <a:spcAft>
                <a:spcPct val="0"/>
              </a:spcAft>
              <a:defRPr sz="32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Calibri"/>
                <a:ea typeface="+mj-ea"/>
                <a:cs typeface="Arial" pitchFamily="34" charset="0"/>
              </a:rPr>
              <a:t>What percentage of the orthodontic patients you see are children or adolescents?   </a:t>
            </a:r>
            <a:br>
              <a:rPr kumimoji="0" lang="en-US" sz="2800" b="1" i="0" u="none" strike="noStrike" kern="1200" cap="none" spc="0" normalizeH="0" baseline="0" noProof="0" dirty="0">
                <a:ln>
                  <a:noFill/>
                </a:ln>
                <a:solidFill>
                  <a:srgbClr val="0070C0"/>
                </a:solidFill>
                <a:effectLst/>
                <a:uLnTx/>
                <a:uFillTx/>
                <a:latin typeface="Calibri"/>
                <a:ea typeface="+mj-ea"/>
                <a:cs typeface="Arial" pitchFamily="34" charset="0"/>
              </a:rPr>
            </a:br>
            <a:br>
              <a:rPr kumimoji="0" lang="en-US" sz="2800" b="1" i="0" u="none" strike="noStrike" kern="1200" cap="none" spc="0" normalizeH="0" baseline="0" noProof="0" dirty="0">
                <a:ln>
                  <a:noFill/>
                </a:ln>
                <a:solidFill>
                  <a:srgbClr val="0070C0"/>
                </a:solidFill>
                <a:effectLst/>
                <a:uLnTx/>
                <a:uFillTx/>
                <a:latin typeface="Calibri"/>
                <a:ea typeface="+mj-ea"/>
                <a:cs typeface="Arial" pitchFamily="34" charset="0"/>
              </a:rPr>
            </a:br>
            <a:br>
              <a:rPr kumimoji="0" lang="en-US" sz="2800" b="0" i="0" u="none" strike="noStrike" kern="1200" cap="none" spc="0" normalizeH="0" baseline="0" noProof="0" dirty="0">
                <a:ln>
                  <a:noFill/>
                </a:ln>
                <a:solidFill>
                  <a:sysClr val="windowText" lastClr="000000"/>
                </a:solidFill>
                <a:effectLst/>
                <a:uLnTx/>
                <a:uFillTx/>
                <a:latin typeface="Calibri"/>
                <a:ea typeface="+mj-ea"/>
                <a:cs typeface="Arial" pitchFamily="34" charset="0"/>
              </a:rPr>
            </a:br>
            <a:endParaRPr kumimoji="0" lang="en-US" sz="2800" b="0" i="0" u="none" strike="noStrike" kern="1200" cap="none" spc="0" normalizeH="0" baseline="0" noProof="0" dirty="0">
              <a:ln>
                <a:noFill/>
              </a:ln>
              <a:solidFill>
                <a:sysClr val="windowText" lastClr="000000"/>
              </a:solidFill>
              <a:effectLst/>
              <a:uLnTx/>
              <a:uFillTx/>
              <a:latin typeface="Calibri"/>
              <a:ea typeface="+mj-ea"/>
              <a:cs typeface="Arial" pitchFamily="34" charset="0"/>
            </a:endParaRPr>
          </a:p>
        </p:txBody>
      </p:sp>
      <p:sp>
        <p:nvSpPr>
          <p:cNvPr id="7" name="Text Placeholder 2">
            <a:extLst>
              <a:ext uri="{FF2B5EF4-FFF2-40B4-BE49-F238E27FC236}">
                <a16:creationId xmlns:a16="http://schemas.microsoft.com/office/drawing/2014/main" id="{B58EC26F-8C9A-23E1-1517-A6BCBFF9DABB}"/>
              </a:ext>
            </a:extLst>
          </p:cNvPr>
          <p:cNvSpPr txBox="1">
            <a:spLocks/>
          </p:cNvSpPr>
          <p:nvPr/>
        </p:nvSpPr>
        <p:spPr bwMode="auto">
          <a:xfrm>
            <a:off x="152400" y="6350000"/>
            <a:ext cx="82296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Tx/>
              <a:buNone/>
              <a:defRPr sz="1200" kern="1200">
                <a:solidFill>
                  <a:schemeClr val="tx1">
                    <a:lumMod val="65000"/>
                    <a:lumOff val="35000"/>
                  </a:schemeClr>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US" sz="1200" b="0" i="0" u="none" strike="noStrike" kern="1200" cap="none" spc="0" normalizeH="0" baseline="0" noProof="0" dirty="0">
                <a:ln>
                  <a:noFill/>
                </a:ln>
                <a:solidFill>
                  <a:sysClr val="windowText" lastClr="000000">
                    <a:lumMod val="65000"/>
                    <a:lumOff val="35000"/>
                  </a:sysClr>
                </a:solidFill>
                <a:effectLst/>
                <a:uLnTx/>
                <a:uFillTx/>
                <a:latin typeface="Arial" pitchFamily="34" charset="0"/>
                <a:ea typeface="+mn-ea"/>
                <a:cs typeface="Arial" pitchFamily="34" charset="0"/>
              </a:rPr>
              <a:t>Total Respondents: 264</a:t>
            </a:r>
          </a:p>
        </p:txBody>
      </p:sp>
      <p:graphicFrame>
        <p:nvGraphicFramePr>
          <p:cNvPr id="8" name="Chart 7">
            <a:extLst>
              <a:ext uri="{FF2B5EF4-FFF2-40B4-BE49-F238E27FC236}">
                <a16:creationId xmlns:a16="http://schemas.microsoft.com/office/drawing/2014/main" id="{C853F478-304B-E1AF-57BB-5149E71FF28B}"/>
              </a:ext>
            </a:extLst>
          </p:cNvPr>
          <p:cNvGraphicFramePr/>
          <p:nvPr>
            <p:extLst>
              <p:ext uri="{D42A27DB-BD31-4B8C-83A1-F6EECF244321}">
                <p14:modId xmlns:p14="http://schemas.microsoft.com/office/powerpoint/2010/main" val="498090880"/>
              </p:ext>
            </p:extLst>
          </p:nvPr>
        </p:nvGraphicFramePr>
        <p:xfrm>
          <a:off x="1219199" y="2022484"/>
          <a:ext cx="8613169" cy="4175116"/>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1B0F97EB-4BEA-D490-391E-F346A6E68F9D}"/>
              </a:ext>
            </a:extLst>
          </p:cNvPr>
          <p:cNvSpPr txBox="1"/>
          <p:nvPr/>
        </p:nvSpPr>
        <p:spPr>
          <a:xfrm>
            <a:off x="695864" y="1263479"/>
            <a:ext cx="2514600" cy="400110"/>
          </a:xfrm>
          <a:prstGeom prst="rect">
            <a:avLst/>
          </a:prstGeom>
          <a:noFill/>
        </p:spPr>
        <p:txBody>
          <a:bodyPr wrap="square" rtlCol="0">
            <a:spAutoFit/>
          </a:bodyPr>
          <a:lstStyle/>
          <a:p>
            <a:r>
              <a:rPr lang="en-US" sz="2000" dirty="0">
                <a:solidFill>
                  <a:schemeClr val="tx1"/>
                </a:solidFill>
                <a:latin typeface="+mn-lt"/>
              </a:rPr>
              <a:t>63% said most or all</a:t>
            </a:r>
            <a:endParaRPr lang="en-US" sz="2000" dirty="0"/>
          </a:p>
        </p:txBody>
      </p:sp>
    </p:spTree>
    <p:extLst>
      <p:ext uri="{BB962C8B-B14F-4D97-AF65-F5344CB8AC3E}">
        <p14:creationId xmlns:p14="http://schemas.microsoft.com/office/powerpoint/2010/main" val="5728912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9DADC56F-9EB4-0B1B-40B8-1FC36E90BB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69188" y="5685054"/>
            <a:ext cx="1302218" cy="868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0E29AB13-A6DA-1E77-647D-D145DBCB873F}"/>
              </a:ext>
            </a:extLst>
          </p:cNvPr>
          <p:cNvSpPr txBox="1">
            <a:spLocks/>
          </p:cNvSpPr>
          <p:nvPr/>
        </p:nvSpPr>
        <p:spPr bwMode="auto">
          <a:xfrm>
            <a:off x="903890" y="900387"/>
            <a:ext cx="999333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000" kern="1200">
                <a:solidFill>
                  <a:schemeClr val="tx1">
                    <a:lumMod val="65000"/>
                    <a:lumOff val="35000"/>
                  </a:schemeClr>
                </a:solidFill>
                <a:latin typeface="Arial" pitchFamily="34" charset="0"/>
                <a:ea typeface="+mj-ea"/>
                <a:cs typeface="Arial" pitchFamily="34" charset="0"/>
              </a:defRPr>
            </a:lvl1pPr>
            <a:lvl2pPr algn="l" rtl="0" eaLnBrk="0" fontAlgn="base" hangingPunct="0">
              <a:spcBef>
                <a:spcPct val="0"/>
              </a:spcBef>
              <a:spcAft>
                <a:spcPct val="0"/>
              </a:spcAft>
              <a:defRPr sz="3200">
                <a:solidFill>
                  <a:schemeClr val="tx1"/>
                </a:solidFill>
                <a:latin typeface="Calibri" pitchFamily="34" charset="0"/>
              </a:defRPr>
            </a:lvl2pPr>
            <a:lvl3pPr algn="l" rtl="0" eaLnBrk="0" fontAlgn="base" hangingPunct="0">
              <a:spcBef>
                <a:spcPct val="0"/>
              </a:spcBef>
              <a:spcAft>
                <a:spcPct val="0"/>
              </a:spcAft>
              <a:defRPr sz="3200">
                <a:solidFill>
                  <a:schemeClr val="tx1"/>
                </a:solidFill>
                <a:latin typeface="Calibri" pitchFamily="34" charset="0"/>
              </a:defRPr>
            </a:lvl3pPr>
            <a:lvl4pPr algn="l" rtl="0" eaLnBrk="0" fontAlgn="base" hangingPunct="0">
              <a:spcBef>
                <a:spcPct val="0"/>
              </a:spcBef>
              <a:spcAft>
                <a:spcPct val="0"/>
              </a:spcAft>
              <a:defRPr sz="3200">
                <a:solidFill>
                  <a:schemeClr val="tx1"/>
                </a:solidFill>
                <a:latin typeface="Calibri" pitchFamily="34" charset="0"/>
              </a:defRPr>
            </a:lvl4pPr>
            <a:lvl5pPr algn="l" rtl="0" eaLnBrk="0" fontAlgn="base" hangingPunct="0">
              <a:spcBef>
                <a:spcPct val="0"/>
              </a:spcBef>
              <a:spcAft>
                <a:spcPct val="0"/>
              </a:spcAft>
              <a:defRPr sz="32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mn-lt"/>
                <a:ea typeface="+mj-ea"/>
                <a:cs typeface="Arial" pitchFamily="34" charset="0"/>
              </a:rPr>
              <a:t>What percentage of the orthodontic patients you see have </a:t>
            </a:r>
            <a:r>
              <a:rPr kumimoji="0" lang="en-US" sz="2800" b="1" i="0" u="sng" strike="noStrike" kern="1200" cap="none" spc="0" normalizeH="0" baseline="0" noProof="0" dirty="0">
                <a:ln>
                  <a:noFill/>
                </a:ln>
                <a:solidFill>
                  <a:srgbClr val="0070C0"/>
                </a:solidFill>
                <a:effectLst/>
                <a:uLnTx/>
                <a:uFillTx/>
                <a:latin typeface="+mn-lt"/>
                <a:ea typeface="+mj-ea"/>
                <a:cs typeface="Arial" pitchFamily="34" charset="0"/>
              </a:rPr>
              <a:t>FIXED</a:t>
            </a:r>
            <a:r>
              <a:rPr kumimoji="0" lang="en-US" sz="2800" b="1" i="0" u="none" strike="noStrike" kern="1200" cap="none" spc="0" normalizeH="0" baseline="0" noProof="0" dirty="0">
                <a:ln>
                  <a:noFill/>
                </a:ln>
                <a:solidFill>
                  <a:srgbClr val="0070C0"/>
                </a:solidFill>
                <a:effectLst/>
                <a:uLnTx/>
                <a:uFillTx/>
                <a:latin typeface="+mn-lt"/>
                <a:ea typeface="+mj-ea"/>
                <a:cs typeface="Arial" pitchFamily="34" charset="0"/>
              </a:rPr>
              <a:t> appliances, like braces?  </a:t>
            </a:r>
            <a:br>
              <a:rPr kumimoji="0" lang="en-US" sz="2000" b="1" i="0" u="none" strike="noStrike" kern="1200" cap="none" spc="0" normalizeH="0" baseline="0" noProof="0" dirty="0">
                <a:ln>
                  <a:noFill/>
                </a:ln>
                <a:solidFill>
                  <a:srgbClr val="0070C0"/>
                </a:solidFill>
                <a:effectLst/>
                <a:uLnTx/>
                <a:uFillTx/>
                <a:latin typeface="Arial" pitchFamily="34" charset="0"/>
                <a:ea typeface="+mj-ea"/>
                <a:cs typeface="Arial" pitchFamily="34" charset="0"/>
              </a:rPr>
            </a:br>
            <a:br>
              <a:rPr kumimoji="0" lang="en-US" sz="2000" b="0" i="0" u="none" strike="noStrike" kern="1200" cap="none" spc="0" normalizeH="0" baseline="0" noProof="0" dirty="0">
                <a:ln>
                  <a:noFill/>
                </a:ln>
                <a:solidFill>
                  <a:sysClr val="windowText" lastClr="000000"/>
                </a:solidFill>
                <a:effectLst/>
                <a:uLnTx/>
                <a:uFillTx/>
                <a:latin typeface="Arial" pitchFamily="34" charset="0"/>
                <a:ea typeface="+mj-ea"/>
                <a:cs typeface="Arial" pitchFamily="34" charset="0"/>
              </a:rPr>
            </a:br>
            <a:r>
              <a:rPr kumimoji="0" lang="en-US" sz="2000" b="0" i="0" u="none" strike="noStrike" kern="1200" cap="none" spc="0" normalizeH="0" baseline="0" noProof="0" dirty="0">
                <a:ln>
                  <a:noFill/>
                </a:ln>
                <a:solidFill>
                  <a:sysClr val="windowText" lastClr="000000"/>
                </a:solidFill>
                <a:effectLst/>
                <a:uLnTx/>
                <a:uFillTx/>
                <a:latin typeface="Arial" pitchFamily="34" charset="0"/>
                <a:ea typeface="+mj-ea"/>
                <a:cs typeface="Arial" pitchFamily="34" charset="0"/>
              </a:rPr>
              <a:t>56% said most to all</a:t>
            </a:r>
            <a:br>
              <a:rPr kumimoji="0" lang="en-US" sz="2000" b="1" i="0" u="none" strike="noStrike" kern="1200" cap="none" spc="0" normalizeH="0" baseline="0" noProof="0" dirty="0">
                <a:ln>
                  <a:noFill/>
                </a:ln>
                <a:solidFill>
                  <a:srgbClr val="0070C0"/>
                </a:solidFill>
                <a:effectLst/>
                <a:uLnTx/>
                <a:uFillTx/>
                <a:latin typeface="Arial" pitchFamily="34" charset="0"/>
                <a:ea typeface="+mj-ea"/>
                <a:cs typeface="Arial" pitchFamily="34" charset="0"/>
              </a:rPr>
            </a:br>
            <a:r>
              <a:rPr kumimoji="0" lang="en-US" sz="2000" b="1" i="0" u="none" strike="noStrike" kern="1200" cap="none" spc="0" normalizeH="0" baseline="0" noProof="0" dirty="0">
                <a:ln>
                  <a:noFill/>
                </a:ln>
                <a:solidFill>
                  <a:srgbClr val="0070C0"/>
                </a:solidFill>
                <a:effectLst/>
                <a:uLnTx/>
                <a:uFillTx/>
                <a:latin typeface="Arial" pitchFamily="34" charset="0"/>
                <a:ea typeface="+mj-ea"/>
                <a:cs typeface="Arial" pitchFamily="34" charset="0"/>
              </a:rPr>
              <a:t>  </a:t>
            </a:r>
          </a:p>
        </p:txBody>
      </p:sp>
      <p:sp>
        <p:nvSpPr>
          <p:cNvPr id="7" name="Text Placeholder 2">
            <a:extLst>
              <a:ext uri="{FF2B5EF4-FFF2-40B4-BE49-F238E27FC236}">
                <a16:creationId xmlns:a16="http://schemas.microsoft.com/office/drawing/2014/main" id="{B761135E-A400-0C3F-BC63-A2FAEDFB75E7}"/>
              </a:ext>
            </a:extLst>
          </p:cNvPr>
          <p:cNvSpPr txBox="1">
            <a:spLocks/>
          </p:cNvSpPr>
          <p:nvPr/>
        </p:nvSpPr>
        <p:spPr bwMode="auto">
          <a:xfrm>
            <a:off x="128752" y="6431622"/>
            <a:ext cx="82296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Tx/>
              <a:buNone/>
              <a:defRPr sz="1200" kern="1200">
                <a:solidFill>
                  <a:schemeClr val="tx1">
                    <a:lumMod val="65000"/>
                    <a:lumOff val="35000"/>
                  </a:schemeClr>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US" sz="1200" b="0" i="0" u="none" strike="noStrike" kern="1200" cap="none" spc="0" normalizeH="0" baseline="0" noProof="0" dirty="0">
                <a:ln>
                  <a:noFill/>
                </a:ln>
                <a:solidFill>
                  <a:sysClr val="windowText" lastClr="000000">
                    <a:lumMod val="65000"/>
                    <a:lumOff val="35000"/>
                  </a:sysClr>
                </a:solidFill>
                <a:effectLst/>
                <a:uLnTx/>
                <a:uFillTx/>
                <a:latin typeface="Arial" pitchFamily="34" charset="0"/>
                <a:ea typeface="+mn-ea"/>
                <a:cs typeface="Arial" pitchFamily="34" charset="0"/>
              </a:rPr>
              <a:t>Total Respondents: 264</a:t>
            </a:r>
          </a:p>
        </p:txBody>
      </p:sp>
      <p:graphicFrame>
        <p:nvGraphicFramePr>
          <p:cNvPr id="8" name="Chart 7">
            <a:extLst>
              <a:ext uri="{FF2B5EF4-FFF2-40B4-BE49-F238E27FC236}">
                <a16:creationId xmlns:a16="http://schemas.microsoft.com/office/drawing/2014/main" id="{83816A06-67FD-A604-B7FC-9FBCECFDE483}"/>
              </a:ext>
            </a:extLst>
          </p:cNvPr>
          <p:cNvGraphicFramePr/>
          <p:nvPr>
            <p:extLst>
              <p:ext uri="{D42A27DB-BD31-4B8C-83A1-F6EECF244321}">
                <p14:modId xmlns:p14="http://schemas.microsoft.com/office/powerpoint/2010/main" val="690450378"/>
              </p:ext>
            </p:extLst>
          </p:nvPr>
        </p:nvGraphicFramePr>
        <p:xfrm>
          <a:off x="1219200" y="2133600"/>
          <a:ext cx="8695362" cy="429802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781028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9DADC56F-9EB4-0B1B-40B8-1FC36E90BB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69188" y="5685054"/>
            <a:ext cx="1302218" cy="868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a:extLst>
              <a:ext uri="{FF2B5EF4-FFF2-40B4-BE49-F238E27FC236}">
                <a16:creationId xmlns:a16="http://schemas.microsoft.com/office/drawing/2014/main" id="{25B569A2-FF5A-7905-917C-9DA979F64FE4}"/>
              </a:ext>
            </a:extLst>
          </p:cNvPr>
          <p:cNvSpPr txBox="1">
            <a:spLocks/>
          </p:cNvSpPr>
          <p:nvPr/>
        </p:nvSpPr>
        <p:spPr bwMode="auto">
          <a:xfrm>
            <a:off x="462622" y="304800"/>
            <a:ext cx="11266756"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000" kern="1200">
                <a:solidFill>
                  <a:schemeClr val="tx1">
                    <a:lumMod val="65000"/>
                    <a:lumOff val="35000"/>
                  </a:schemeClr>
                </a:solidFill>
                <a:latin typeface="Arial" pitchFamily="34" charset="0"/>
                <a:ea typeface="+mj-ea"/>
                <a:cs typeface="Arial" pitchFamily="34" charset="0"/>
              </a:defRPr>
            </a:lvl1pPr>
            <a:lvl2pPr algn="l" rtl="0" eaLnBrk="0" fontAlgn="base" hangingPunct="0">
              <a:spcBef>
                <a:spcPct val="0"/>
              </a:spcBef>
              <a:spcAft>
                <a:spcPct val="0"/>
              </a:spcAft>
              <a:defRPr sz="3200">
                <a:solidFill>
                  <a:schemeClr val="tx1"/>
                </a:solidFill>
                <a:latin typeface="Calibri" pitchFamily="34" charset="0"/>
              </a:defRPr>
            </a:lvl2pPr>
            <a:lvl3pPr algn="l" rtl="0" eaLnBrk="0" fontAlgn="base" hangingPunct="0">
              <a:spcBef>
                <a:spcPct val="0"/>
              </a:spcBef>
              <a:spcAft>
                <a:spcPct val="0"/>
              </a:spcAft>
              <a:defRPr sz="3200">
                <a:solidFill>
                  <a:schemeClr val="tx1"/>
                </a:solidFill>
                <a:latin typeface="Calibri" pitchFamily="34" charset="0"/>
              </a:defRPr>
            </a:lvl3pPr>
            <a:lvl4pPr algn="l" rtl="0" eaLnBrk="0" fontAlgn="base" hangingPunct="0">
              <a:spcBef>
                <a:spcPct val="0"/>
              </a:spcBef>
              <a:spcAft>
                <a:spcPct val="0"/>
              </a:spcAft>
              <a:defRPr sz="3200">
                <a:solidFill>
                  <a:schemeClr val="tx1"/>
                </a:solidFill>
                <a:latin typeface="Calibri" pitchFamily="34" charset="0"/>
              </a:defRPr>
            </a:lvl4pPr>
            <a:lvl5pPr algn="l" rtl="0" eaLnBrk="0" fontAlgn="base" hangingPunct="0">
              <a:spcBef>
                <a:spcPct val="0"/>
              </a:spcBef>
              <a:spcAft>
                <a:spcPct val="0"/>
              </a:spcAft>
              <a:defRPr sz="32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Calibri"/>
                <a:ea typeface="+mj-ea"/>
                <a:cs typeface="Arial" pitchFamily="34" charset="0"/>
              </a:rPr>
              <a:t>Thinking of the orthodontic patients you see in </a:t>
            </a:r>
            <a:r>
              <a:rPr kumimoji="0" lang="en-US" sz="2800" b="1" i="0" u="sng" strike="noStrike" kern="1200" cap="none" spc="0" normalizeH="0" baseline="0" noProof="0" dirty="0">
                <a:ln>
                  <a:noFill/>
                </a:ln>
                <a:solidFill>
                  <a:srgbClr val="0070C0"/>
                </a:solidFill>
                <a:effectLst/>
                <a:uLnTx/>
                <a:uFillTx/>
                <a:latin typeface="Calibri"/>
                <a:ea typeface="+mj-ea"/>
                <a:cs typeface="Arial" pitchFamily="34" charset="0"/>
              </a:rPr>
              <a:t>FIXED</a:t>
            </a:r>
            <a:r>
              <a:rPr kumimoji="0" lang="en-US" sz="2800" b="1" i="0" u="none" strike="noStrike" kern="1200" cap="none" spc="0" normalizeH="0" baseline="0" noProof="0" dirty="0">
                <a:ln>
                  <a:noFill/>
                </a:ln>
                <a:solidFill>
                  <a:srgbClr val="0070C0"/>
                </a:solidFill>
                <a:effectLst/>
                <a:uLnTx/>
                <a:uFillTx/>
                <a:latin typeface="Calibri"/>
                <a:ea typeface="+mj-ea"/>
                <a:cs typeface="Arial" pitchFamily="34" charset="0"/>
              </a:rPr>
              <a:t> appliances, how many experience the following conditions during orthodontic treatment?   </a:t>
            </a:r>
          </a:p>
        </p:txBody>
      </p:sp>
      <p:sp>
        <p:nvSpPr>
          <p:cNvPr id="8" name="Text Placeholder 2">
            <a:extLst>
              <a:ext uri="{FF2B5EF4-FFF2-40B4-BE49-F238E27FC236}">
                <a16:creationId xmlns:a16="http://schemas.microsoft.com/office/drawing/2014/main" id="{14A79015-DA1B-4D88-63A9-4FC8F1EBF2CE}"/>
              </a:ext>
            </a:extLst>
          </p:cNvPr>
          <p:cNvSpPr txBox="1">
            <a:spLocks/>
          </p:cNvSpPr>
          <p:nvPr/>
        </p:nvSpPr>
        <p:spPr bwMode="auto">
          <a:xfrm>
            <a:off x="181505" y="6172200"/>
            <a:ext cx="9313224"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Tx/>
              <a:buNone/>
              <a:defRPr sz="1200" kern="1200">
                <a:solidFill>
                  <a:schemeClr val="tx1">
                    <a:lumMod val="65000"/>
                    <a:lumOff val="35000"/>
                  </a:schemeClr>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US" sz="1200" b="0" i="0" u="none" strike="noStrike" kern="1200" cap="none" spc="0" normalizeH="0" baseline="0" noProof="0" dirty="0">
                <a:ln>
                  <a:noFill/>
                </a:ln>
                <a:solidFill>
                  <a:sysClr val="windowText" lastClr="000000">
                    <a:lumMod val="65000"/>
                    <a:lumOff val="35000"/>
                  </a:sysClr>
                </a:solidFill>
                <a:effectLst/>
                <a:uLnTx/>
                <a:uFillTx/>
                <a:latin typeface="Arial" pitchFamily="34" charset="0"/>
                <a:ea typeface="+mn-ea"/>
                <a:cs typeface="Arial" pitchFamily="34" charset="0"/>
              </a:rPr>
              <a:t>Total Respondents: 264 </a:t>
            </a: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US" sz="1200" b="0" i="0" u="none" strike="noStrike" kern="1200" cap="none" spc="0" normalizeH="0" baseline="0" noProof="0" dirty="0">
                <a:ln>
                  <a:noFill/>
                </a:ln>
                <a:solidFill>
                  <a:sysClr val="windowText" lastClr="000000">
                    <a:lumMod val="65000"/>
                    <a:lumOff val="35000"/>
                  </a:sysClr>
                </a:solidFill>
                <a:effectLst/>
                <a:uLnTx/>
                <a:uFillTx/>
                <a:latin typeface="Arial" pitchFamily="34" charset="0"/>
                <a:ea typeface="+mn-ea"/>
                <a:cs typeface="Arial" pitchFamily="34" charset="0"/>
              </a:rPr>
              <a:t>In the survey, participants were given the following definitions: virtually all = 80% to 100% of patients, most = 60% to 80%</a:t>
            </a: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US" sz="1200" b="0" i="0" u="none" strike="noStrike" kern="1200" cap="none" spc="0" normalizeH="0" baseline="0" noProof="0" dirty="0">
                <a:ln>
                  <a:noFill/>
                </a:ln>
                <a:solidFill>
                  <a:sysClr val="windowText" lastClr="000000">
                    <a:lumMod val="65000"/>
                    <a:lumOff val="35000"/>
                  </a:sysClr>
                </a:solidFill>
                <a:effectLst/>
                <a:uLnTx/>
                <a:uFillTx/>
                <a:latin typeface="Arial" pitchFamily="34" charset="0"/>
                <a:ea typeface="+mn-ea"/>
                <a:cs typeface="Arial" pitchFamily="34" charset="0"/>
              </a:rPr>
              <a:t>of patients, some = 40% to 60% of patients, few = 20% to 40% of patients, and virtually none = 0% to 20% of patients. </a:t>
            </a:r>
          </a:p>
        </p:txBody>
      </p:sp>
      <p:graphicFrame>
        <p:nvGraphicFramePr>
          <p:cNvPr id="9" name="Chart 8">
            <a:extLst>
              <a:ext uri="{FF2B5EF4-FFF2-40B4-BE49-F238E27FC236}">
                <a16:creationId xmlns:a16="http://schemas.microsoft.com/office/drawing/2014/main" id="{11ABDAC3-9176-B7CA-B3B9-F6E6EB38EB56}"/>
              </a:ext>
            </a:extLst>
          </p:cNvPr>
          <p:cNvGraphicFramePr/>
          <p:nvPr>
            <p:extLst>
              <p:ext uri="{D42A27DB-BD31-4B8C-83A1-F6EECF244321}">
                <p14:modId xmlns:p14="http://schemas.microsoft.com/office/powerpoint/2010/main" val="3826040905"/>
              </p:ext>
            </p:extLst>
          </p:nvPr>
        </p:nvGraphicFramePr>
        <p:xfrm>
          <a:off x="181505" y="1991985"/>
          <a:ext cx="11605846"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A0AA210D-F492-5F4E-1654-DB3199C2113D}"/>
              </a:ext>
            </a:extLst>
          </p:cNvPr>
          <p:cNvSpPr txBox="1"/>
          <p:nvPr/>
        </p:nvSpPr>
        <p:spPr>
          <a:xfrm>
            <a:off x="404648" y="1303231"/>
            <a:ext cx="9338065" cy="646331"/>
          </a:xfrm>
          <a:prstGeom prst="rect">
            <a:avLst/>
          </a:prstGeom>
          <a:noFill/>
        </p:spPr>
        <p:txBody>
          <a:bodyPr wrap="square" rtlCol="0">
            <a:spAutoFit/>
          </a:bodyPr>
          <a:lstStyle/>
          <a:p>
            <a:pPr fontAlgn="base">
              <a:spcBef>
                <a:spcPct val="0"/>
              </a:spcBef>
              <a:spcAft>
                <a:spcPct val="0"/>
              </a:spcAft>
            </a:pPr>
            <a:r>
              <a:rPr lang="en-US" dirty="0">
                <a:solidFill>
                  <a:prstClr val="black"/>
                </a:solidFill>
                <a:cs typeface="Arial" charset="0"/>
              </a:rPr>
              <a:t>% saying ‘virtually all’ or ‘most’ patients experience: </a:t>
            </a:r>
            <a:br>
              <a:rPr lang="en-US" dirty="0">
                <a:solidFill>
                  <a:prstClr val="black"/>
                </a:solidFill>
                <a:cs typeface="Arial" charset="0"/>
              </a:rPr>
            </a:br>
            <a:r>
              <a:rPr lang="en-US" dirty="0">
                <a:solidFill>
                  <a:prstClr val="black"/>
                </a:solidFill>
                <a:cs typeface="Arial" charset="0"/>
              </a:rPr>
              <a:t>Gingivitis 73%, poor plaque control 67%, poor compliance with daily hygiene 52%</a:t>
            </a:r>
          </a:p>
        </p:txBody>
      </p:sp>
    </p:spTree>
    <p:extLst>
      <p:ext uri="{BB962C8B-B14F-4D97-AF65-F5344CB8AC3E}">
        <p14:creationId xmlns:p14="http://schemas.microsoft.com/office/powerpoint/2010/main" val="29266775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9DADC56F-9EB4-0B1B-40B8-1FC36E90BB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69188" y="5685054"/>
            <a:ext cx="1302218" cy="868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a:extLst>
              <a:ext uri="{FF2B5EF4-FFF2-40B4-BE49-F238E27FC236}">
                <a16:creationId xmlns:a16="http://schemas.microsoft.com/office/drawing/2014/main" id="{DCF292A7-4F4E-FC96-9652-823593890FBE}"/>
              </a:ext>
            </a:extLst>
          </p:cNvPr>
          <p:cNvSpPr txBox="1">
            <a:spLocks/>
          </p:cNvSpPr>
          <p:nvPr/>
        </p:nvSpPr>
        <p:spPr bwMode="auto">
          <a:xfrm>
            <a:off x="423040" y="528369"/>
            <a:ext cx="11453274"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000" kern="1200">
                <a:solidFill>
                  <a:schemeClr val="tx1">
                    <a:lumMod val="65000"/>
                    <a:lumOff val="35000"/>
                  </a:schemeClr>
                </a:solidFill>
                <a:latin typeface="Arial" pitchFamily="34" charset="0"/>
                <a:ea typeface="+mj-ea"/>
                <a:cs typeface="Arial" pitchFamily="34" charset="0"/>
              </a:defRPr>
            </a:lvl1pPr>
            <a:lvl2pPr algn="l" rtl="0" eaLnBrk="0" fontAlgn="base" hangingPunct="0">
              <a:spcBef>
                <a:spcPct val="0"/>
              </a:spcBef>
              <a:spcAft>
                <a:spcPct val="0"/>
              </a:spcAft>
              <a:defRPr sz="3200">
                <a:solidFill>
                  <a:schemeClr val="tx1"/>
                </a:solidFill>
                <a:latin typeface="Calibri" pitchFamily="34" charset="0"/>
              </a:defRPr>
            </a:lvl2pPr>
            <a:lvl3pPr algn="l" rtl="0" eaLnBrk="0" fontAlgn="base" hangingPunct="0">
              <a:spcBef>
                <a:spcPct val="0"/>
              </a:spcBef>
              <a:spcAft>
                <a:spcPct val="0"/>
              </a:spcAft>
              <a:defRPr sz="3200">
                <a:solidFill>
                  <a:schemeClr val="tx1"/>
                </a:solidFill>
                <a:latin typeface="Calibri" pitchFamily="34" charset="0"/>
              </a:defRPr>
            </a:lvl3pPr>
            <a:lvl4pPr algn="l" rtl="0" eaLnBrk="0" fontAlgn="base" hangingPunct="0">
              <a:spcBef>
                <a:spcPct val="0"/>
              </a:spcBef>
              <a:spcAft>
                <a:spcPct val="0"/>
              </a:spcAft>
              <a:defRPr sz="3200">
                <a:solidFill>
                  <a:schemeClr val="tx1"/>
                </a:solidFill>
                <a:latin typeface="Calibri" pitchFamily="34" charset="0"/>
              </a:defRPr>
            </a:lvl4pPr>
            <a:lvl5pPr algn="l" rtl="0" eaLnBrk="0" fontAlgn="base" hangingPunct="0">
              <a:spcBef>
                <a:spcPct val="0"/>
              </a:spcBef>
              <a:spcAft>
                <a:spcPct val="0"/>
              </a:spcAft>
              <a:defRPr sz="32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Arial" pitchFamily="34" charset="0"/>
                <a:ea typeface="+mj-ea"/>
                <a:cs typeface="Arial" pitchFamily="34" charset="0"/>
              </a:rPr>
              <a:t>Which of the following oral hygiene products for daily self care do you ROUTINELY recommend to patients in FIXED orthodontic appliances? </a:t>
            </a:r>
            <a:br>
              <a:rPr kumimoji="0" lang="en-US" sz="2400" b="1" i="0" u="none" strike="noStrike" kern="1200" cap="none" spc="0" normalizeH="0" baseline="0" noProof="0" dirty="0">
                <a:ln>
                  <a:noFill/>
                </a:ln>
                <a:solidFill>
                  <a:srgbClr val="0070C0"/>
                </a:solidFill>
                <a:effectLst/>
                <a:uLnTx/>
                <a:uFillTx/>
                <a:latin typeface="Arial" pitchFamily="34" charset="0"/>
                <a:ea typeface="+mj-ea"/>
                <a:cs typeface="Arial" pitchFamily="34" charset="0"/>
              </a:rPr>
            </a:br>
            <a:r>
              <a:rPr kumimoji="0" lang="en-US" sz="1800" b="1" i="0" u="none" strike="noStrike" kern="1200" cap="none" spc="0" normalizeH="0" baseline="0" noProof="0" dirty="0">
                <a:ln>
                  <a:noFill/>
                </a:ln>
                <a:solidFill>
                  <a:srgbClr val="0070C0"/>
                </a:solidFill>
                <a:effectLst/>
                <a:uLnTx/>
                <a:uFillTx/>
                <a:latin typeface="Arial" pitchFamily="34" charset="0"/>
                <a:ea typeface="+mj-ea"/>
                <a:cs typeface="Arial" pitchFamily="34" charset="0"/>
              </a:rPr>
              <a:t>(Check all that apply)   </a:t>
            </a:r>
          </a:p>
        </p:txBody>
      </p:sp>
      <p:sp>
        <p:nvSpPr>
          <p:cNvPr id="4" name="Text Placeholder 4">
            <a:extLst>
              <a:ext uri="{FF2B5EF4-FFF2-40B4-BE49-F238E27FC236}">
                <a16:creationId xmlns:a16="http://schemas.microsoft.com/office/drawing/2014/main" id="{7FCDA6B6-6EED-0B77-56EE-A7FBF82A587A}"/>
              </a:ext>
            </a:extLst>
          </p:cNvPr>
          <p:cNvSpPr txBox="1">
            <a:spLocks/>
          </p:cNvSpPr>
          <p:nvPr/>
        </p:nvSpPr>
        <p:spPr bwMode="auto">
          <a:xfrm>
            <a:off x="499241" y="5638800"/>
            <a:ext cx="8229600"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Tx/>
              <a:buNone/>
              <a:defRPr sz="1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US" sz="1200" b="0" i="0" u="none" strike="noStrike" kern="1200" cap="none" spc="0" normalizeH="0" baseline="0" noProof="0" dirty="0">
                <a:ln>
                  <a:noFill/>
                </a:ln>
                <a:solidFill>
                  <a:sysClr val="windowText" lastClr="000000"/>
                </a:solidFill>
                <a:effectLst/>
                <a:uLnTx/>
                <a:uFillTx/>
                <a:latin typeface="Calibri"/>
                <a:ea typeface="+mn-ea"/>
                <a:cs typeface="+mn-cs"/>
              </a:rPr>
              <a:t> </a:t>
            </a:r>
          </a:p>
        </p:txBody>
      </p:sp>
      <p:graphicFrame>
        <p:nvGraphicFramePr>
          <p:cNvPr id="5" name="Chart 4">
            <a:extLst>
              <a:ext uri="{FF2B5EF4-FFF2-40B4-BE49-F238E27FC236}">
                <a16:creationId xmlns:a16="http://schemas.microsoft.com/office/drawing/2014/main" id="{9DB83863-6F45-5AB9-93BE-3CF288102098}"/>
              </a:ext>
            </a:extLst>
          </p:cNvPr>
          <p:cNvGraphicFramePr/>
          <p:nvPr>
            <p:extLst>
              <p:ext uri="{D42A27DB-BD31-4B8C-83A1-F6EECF244321}">
                <p14:modId xmlns:p14="http://schemas.microsoft.com/office/powerpoint/2010/main" val="2232249294"/>
              </p:ext>
            </p:extLst>
          </p:nvPr>
        </p:nvGraphicFramePr>
        <p:xfrm>
          <a:off x="1503345" y="1480456"/>
          <a:ext cx="8045669" cy="507274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Placeholder 2">
            <a:extLst>
              <a:ext uri="{FF2B5EF4-FFF2-40B4-BE49-F238E27FC236}">
                <a16:creationId xmlns:a16="http://schemas.microsoft.com/office/drawing/2014/main" id="{E376743D-5F7F-6DCB-98C7-6FA48D7F07E7}"/>
              </a:ext>
            </a:extLst>
          </p:cNvPr>
          <p:cNvSpPr txBox="1">
            <a:spLocks/>
          </p:cNvSpPr>
          <p:nvPr/>
        </p:nvSpPr>
        <p:spPr bwMode="auto">
          <a:xfrm>
            <a:off x="181505" y="6477000"/>
            <a:ext cx="82296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Tx/>
              <a:buNone/>
              <a:defRPr sz="1200" kern="1200">
                <a:solidFill>
                  <a:schemeClr val="tx1">
                    <a:lumMod val="65000"/>
                    <a:lumOff val="35000"/>
                  </a:schemeClr>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US" sz="1200" b="0" i="0" u="none" strike="noStrike" kern="1200" cap="none" spc="0" normalizeH="0" baseline="0" noProof="0" dirty="0">
                <a:ln>
                  <a:noFill/>
                </a:ln>
                <a:solidFill>
                  <a:sysClr val="windowText" lastClr="000000">
                    <a:lumMod val="65000"/>
                    <a:lumOff val="35000"/>
                  </a:sysClr>
                </a:solidFill>
                <a:effectLst/>
                <a:uLnTx/>
                <a:uFillTx/>
                <a:latin typeface="Arial" pitchFamily="34" charset="0"/>
                <a:ea typeface="+mn-ea"/>
                <a:cs typeface="Arial" pitchFamily="34" charset="0"/>
              </a:rPr>
              <a:t>Total Respondents: 264</a:t>
            </a:r>
          </a:p>
        </p:txBody>
      </p:sp>
    </p:spTree>
    <p:extLst>
      <p:ext uri="{BB962C8B-B14F-4D97-AF65-F5344CB8AC3E}">
        <p14:creationId xmlns:p14="http://schemas.microsoft.com/office/powerpoint/2010/main" val="13366639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Override>
</file>

<file path=docProps/app.xml><?xml version="1.0" encoding="utf-8"?>
<Properties xmlns="http://schemas.openxmlformats.org/officeDocument/2006/extended-properties" xmlns:vt="http://schemas.openxmlformats.org/officeDocument/2006/docPropsVTypes">
  <TotalTime>224</TotalTime>
  <Words>1173</Words>
  <Application>Microsoft Office PowerPoint</Application>
  <PresentationFormat>Widescreen</PresentationFormat>
  <Paragraphs>108</Paragraphs>
  <Slides>22</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Calibri Light</vt:lpstr>
      <vt:lpstr>Office Theme</vt:lpstr>
      <vt:lpstr>IFDH Orthodontic Hygiene Practices Survey</vt:lpstr>
      <vt:lpstr>Survey Background </vt:lpstr>
      <vt:lpstr>268 respondents from 18 countries</vt:lpstr>
      <vt:lpstr>Data slides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What’s one thing you would like to share about orthodontic patients and oral hygiene?  Please be specific.  Summary of all responses generated using AI.</vt:lpstr>
      <vt:lpstr>PowerPoint Presentation</vt:lpstr>
      <vt:lpstr>IFDH Survey Series and White Paper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IFDH Orthodontic Hygiene Practices Survey</dc:title>
  <dc:creator>Sagel, Lisa</dc:creator>
  <cp:lastModifiedBy>Sagel, Lisa</cp:lastModifiedBy>
  <cp:revision>3</cp:revision>
  <dcterms:created xsi:type="dcterms:W3CDTF">2024-05-08T18:28:04Z</dcterms:created>
  <dcterms:modified xsi:type="dcterms:W3CDTF">2024-05-20T12:51:40Z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ContentMarkingHeaderLocations">
    <vt:lpwstr>Office Theme:8</vt:lpwstr>
  </property>
  <property fmtid="{D5CDD505-2E9C-101B-9397-08002B2CF9AE}" pid="3" name="ClassificationContentMarkingHeaderText">
    <vt:lpwstr>Business Use</vt:lpwstr>
  </property>
  <property fmtid="{D5CDD505-2E9C-101B-9397-08002B2CF9AE}" pid="4" name="MSIP_Label_d1de76be-9bfa-4162-a0ea-3fa99f3af264_Enabled">
    <vt:lpwstr>true</vt:lpwstr>
  </property>
  <property fmtid="{D5CDD505-2E9C-101B-9397-08002B2CF9AE}" pid="5" name="MSIP_Label_d1de76be-9bfa-4162-a0ea-3fa99f3af264_SetDate">
    <vt:lpwstr>2024-05-08T18:30:12Z</vt:lpwstr>
  </property>
  <property fmtid="{D5CDD505-2E9C-101B-9397-08002B2CF9AE}" pid="6" name="MSIP_Label_d1de76be-9bfa-4162-a0ea-3fa99f3af264_Method">
    <vt:lpwstr>Privileged</vt:lpwstr>
  </property>
  <property fmtid="{D5CDD505-2E9C-101B-9397-08002B2CF9AE}" pid="7" name="MSIP_Label_d1de76be-9bfa-4162-a0ea-3fa99f3af264_Name">
    <vt:lpwstr>Public</vt:lpwstr>
  </property>
  <property fmtid="{D5CDD505-2E9C-101B-9397-08002B2CF9AE}" pid="8" name="MSIP_Label_d1de76be-9bfa-4162-a0ea-3fa99f3af264_SiteId">
    <vt:lpwstr>3596192b-fdf5-4e2c-a6fa-acb706c963d8</vt:lpwstr>
  </property>
  <property fmtid="{D5CDD505-2E9C-101B-9397-08002B2CF9AE}" pid="9" name="MSIP_Label_d1de76be-9bfa-4162-a0ea-3fa99f3af264_ActionId">
    <vt:lpwstr>b2afc4b0-3736-4a53-a61a-b488f1162242</vt:lpwstr>
  </property>
  <property fmtid="{D5CDD505-2E9C-101B-9397-08002B2CF9AE}" pid="10" name="MSIP_Label_d1de76be-9bfa-4162-a0ea-3fa99f3af264_ContentBits">
    <vt:lpwstr>0</vt:lpwstr>
  </property>
</Properties>
</file>